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6" r:id="rId5"/>
    <p:sldId id="258" r:id="rId6"/>
    <p:sldId id="265" r:id="rId7"/>
    <p:sldId id="285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306" r:id="rId21"/>
    <p:sldId id="299" r:id="rId22"/>
    <p:sldId id="300" r:id="rId23"/>
    <p:sldId id="301" r:id="rId24"/>
    <p:sldId id="302" r:id="rId25"/>
    <p:sldId id="305" r:id="rId26"/>
    <p:sldId id="307" r:id="rId27"/>
    <p:sldId id="304" r:id="rId28"/>
    <p:sldId id="270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67A8"/>
    <a:srgbClr val="FFD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674"/>
  </p:normalViewPr>
  <p:slideViewPr>
    <p:cSldViewPr>
      <p:cViewPr varScale="1">
        <p:scale>
          <a:sx n="60" d="100"/>
          <a:sy n="60" d="100"/>
        </p:scale>
        <p:origin x="141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A2B5B2F-03F9-724E-B798-CFF5CCE84D03}" type="datetime1">
              <a:rPr lang="en-US" altLang="en-US"/>
              <a:pPr/>
              <a:t>7/21/2018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033444-1731-E843-8BF6-09FF96577FF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5B23B26-4293-5446-92C4-FBA6152EFAB2}" type="datetime1">
              <a:rPr lang="en-US" altLang="en-US"/>
              <a:pPr/>
              <a:t>7/21/2018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5821E9A2-B3A0-A346-B2EE-FDFF26B32B2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0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0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0" charset="-128"/>
        <a:cs typeface="ヒラギノ角ゴ Pro W3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fontAlgn="auto">
              <a:spcAft>
                <a:spcPts val="0"/>
              </a:spcAft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1E9A2-B3A0-A346-B2EE-FDFF26B32B26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5824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978347" y="980728"/>
            <a:ext cx="6842125" cy="719138"/>
          </a:xfrm>
        </p:spPr>
        <p:txBody>
          <a:bodyPr anchor="ctr"/>
          <a:lstStyle>
            <a:lvl1pPr>
              <a:spcBef>
                <a:spcPts val="600"/>
              </a:spcBef>
              <a:defRPr sz="1800" b="1" baseline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8629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68313" y="433388"/>
            <a:ext cx="8208962" cy="4619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468313" y="1227137"/>
            <a:ext cx="8208962" cy="4606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395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Title and Content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65972" y="1227138"/>
            <a:ext cx="3960000" cy="460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717275" y="1227137"/>
            <a:ext cx="3960000" cy="460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8768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475200"/>
            <a:ext cx="8229600" cy="793560"/>
          </a:xfrm>
          <a:prstGeom prst="rect">
            <a:avLst/>
          </a:prstGeom>
        </p:spPr>
        <p:txBody>
          <a:bodyPr/>
          <a:lstStyle>
            <a:lvl1pPr algn="l">
              <a:defRPr sz="3000">
                <a:latin typeface="+mj-lt"/>
                <a:cs typeface="Microsoft Sans Serif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82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346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SlideNumber">
            <a:extLst>
              <a:ext uri="{FF2B5EF4-FFF2-40B4-BE49-F238E27FC236}">
                <a16:creationId xmlns:a16="http://schemas.microsoft.com/office/drawing/2014/main" id="{7ED76465-1AEA-43AF-904D-69E99B6E12C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423B9C-18A6-4497-82F6-3A2571BBC01C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511762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tle Placeholder 2"/>
          <p:cNvSpPr>
            <a:spLocks noGrp="1"/>
          </p:cNvSpPr>
          <p:nvPr>
            <p:ph type="title"/>
          </p:nvPr>
        </p:nvSpPr>
        <p:spPr bwMode="auto">
          <a:xfrm>
            <a:off x="468313" y="433388"/>
            <a:ext cx="8208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1030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468313" y="1225550"/>
            <a:ext cx="82296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 </a:t>
            </a:r>
          </a:p>
          <a:p>
            <a:pPr lvl="4"/>
            <a:r>
              <a:rPr lang="en-US" altLang="en-US"/>
              <a:t>Fifth level</a:t>
            </a:r>
          </a:p>
          <a:p>
            <a:pPr lvl="3"/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0" r:id="rId2"/>
    <p:sldLayoutId id="2147484091" r:id="rId3"/>
    <p:sldLayoutId id="2147484092" r:id="rId4"/>
    <p:sldLayoutId id="2147484093" r:id="rId5"/>
    <p:sldLayoutId id="2147484095" r:id="rId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Font typeface="Arial" charset="0"/>
        <a:defRPr sz="16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69875" indent="-269875" algn="l" rtl="0" eaLnBrk="1" fontAlgn="base" hangingPunct="1">
        <a:spcBef>
          <a:spcPts val="9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539750" indent="-269875" algn="l" rtl="0" eaLnBrk="1" fontAlgn="base" hangingPunct="1">
        <a:spcBef>
          <a:spcPts val="600"/>
        </a:spcBef>
        <a:spcAft>
          <a:spcPct val="0"/>
        </a:spcAft>
        <a:buFont typeface="Lucida Grande" charset="0"/>
        <a:buChar char="–"/>
        <a:defRPr sz="1600" kern="1200">
          <a:solidFill>
            <a:schemeClr val="tx1"/>
          </a:solidFill>
          <a:latin typeface="+mn-lt"/>
          <a:ea typeface="ヒラギノ角ゴ Pro W3" pitchFamily="-60" charset="-128"/>
          <a:cs typeface="ヒラギノ角ゴ Pro W3" charset="-128"/>
        </a:defRPr>
      </a:lvl3pPr>
      <a:lvl4pPr marL="809625" indent="-269875" algn="l" rtl="0" eaLnBrk="1" fontAlgn="base" hangingPunct="1">
        <a:spcBef>
          <a:spcPts val="600"/>
        </a:spcBef>
        <a:spcAft>
          <a:spcPct val="0"/>
        </a:spcAft>
        <a:buFont typeface="Lucida Grande" charset="0"/>
        <a:buChar char="»"/>
        <a:defRPr sz="1600" kern="1200">
          <a:solidFill>
            <a:schemeClr val="tx1"/>
          </a:solidFill>
          <a:latin typeface="+mn-lt"/>
          <a:ea typeface="ヒラギノ角ゴ Pro W3" pitchFamily="-60" charset="-128"/>
          <a:cs typeface="ヒラギノ角ゴ Pro W3" charset="-128"/>
        </a:defRPr>
      </a:lvl4pPr>
      <a:lvl5pPr marL="1095375" indent="-285750" algn="l" rtl="0" eaLnBrk="1" fontAlgn="base" hangingPunct="1">
        <a:spcBef>
          <a:spcPts val="600"/>
        </a:spcBef>
        <a:spcAft>
          <a:spcPct val="0"/>
        </a:spcAft>
        <a:buFont typeface="Wingdings" charset="2"/>
        <a:buChar char="§"/>
        <a:defRPr sz="1600" kern="1200">
          <a:solidFill>
            <a:schemeClr val="tx1"/>
          </a:solidFill>
          <a:latin typeface="+mn-lt"/>
          <a:ea typeface="ヒラギノ角ゴ Pro W3" pitchFamily="-60" charset="-128"/>
          <a:cs typeface="ヒラギノ角ゴ Pro W3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02635" y="2105472"/>
            <a:ext cx="6696744" cy="4752528"/>
          </a:xfrm>
        </p:spPr>
        <p:txBody>
          <a:bodyPr anchor="b"/>
          <a:lstStyle/>
          <a:p>
            <a:pPr marL="0" indent="0">
              <a:lnSpc>
                <a:spcPct val="150000"/>
              </a:lnSpc>
              <a:spcBef>
                <a:spcPct val="0"/>
              </a:spcBef>
            </a:pPr>
            <a:r>
              <a:rPr lang="en-US" altLang="en-US" sz="4000" dirty="0">
                <a:latin typeface="Arial" charset="0"/>
                <a:ea typeface="Microsoft Sans Serif" charset="0"/>
                <a:cs typeface="Arial" charset="0"/>
              </a:rPr>
              <a:t>Self-testing and community-based testing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</a:pPr>
            <a:endParaRPr lang="en-US" altLang="en-US" dirty="0">
              <a:latin typeface="Arial" charset="0"/>
              <a:ea typeface="Microsoft Sans Serif" charset="0"/>
              <a:cs typeface="Arial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</a:pPr>
            <a:r>
              <a:rPr lang="en-AU" altLang="en-US" sz="2500" dirty="0">
                <a:latin typeface="Arial" charset="0"/>
                <a:ea typeface="Microsoft Sans Serif" charset="0"/>
                <a:cs typeface="Arial" charset="0"/>
              </a:rPr>
              <a:t>John de Wit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</a:pPr>
            <a:r>
              <a:rPr lang="en-AU" altLang="en-US" sz="1400" dirty="0">
                <a:latin typeface="Arial" charset="0"/>
                <a:ea typeface="Microsoft Sans Serif" charset="0"/>
                <a:cs typeface="Arial" charset="0"/>
              </a:rPr>
              <a:t>Professor of Social Research in Health, UNSW Sydney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</a:pPr>
            <a:r>
              <a:rPr lang="en-US" altLang="en-US" sz="1400" dirty="0">
                <a:latin typeface="Arial" charset="0"/>
                <a:ea typeface="Microsoft Sans Serif" charset="0"/>
                <a:cs typeface="Arial" charset="0"/>
              </a:rPr>
              <a:t>Professor of Interdisciplinary Social Science: Public Health: Utrecht University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</a:pPr>
            <a:endParaRPr lang="en-US" altLang="en-US" sz="1400" dirty="0">
              <a:latin typeface="Arial" charset="0"/>
              <a:ea typeface="Microsoft Sans Serif" charset="0"/>
              <a:cs typeface="Arial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</a:pPr>
            <a:endParaRPr lang="en-US" altLang="en-US" sz="1400" dirty="0">
              <a:latin typeface="Arial" charset="0"/>
              <a:ea typeface="Microsoft Sans Serif" charset="0"/>
              <a:cs typeface="Arial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</a:pPr>
            <a:endParaRPr lang="en-US" altLang="en-US" sz="1400" dirty="0">
              <a:latin typeface="Arial" charset="0"/>
              <a:ea typeface="Microsoft Sans Serif" charset="0"/>
              <a:cs typeface="Arial" charset="0"/>
            </a:endParaRPr>
          </a:p>
        </p:txBody>
      </p:sp>
      <p:pic>
        <p:nvPicPr>
          <p:cNvPr id="2050" name="Picture 2" descr="RÃ©sultat de recherche d'images pour &quot;uu logo&quot;">
            <a:extLst>
              <a:ext uri="{FF2B5EF4-FFF2-40B4-BE49-F238E27FC236}">
                <a16:creationId xmlns:a16="http://schemas.microsoft.com/office/drawing/2014/main" id="{305EC9D1-FC66-479A-976C-F03B627E1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635" y="620688"/>
            <a:ext cx="258892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02635" y="2105472"/>
            <a:ext cx="6696744" cy="4752528"/>
          </a:xfrm>
        </p:spPr>
        <p:txBody>
          <a:bodyPr anchor="b"/>
          <a:lstStyle/>
          <a:p>
            <a:pPr marL="0" indent="0">
              <a:lnSpc>
                <a:spcPct val="150000"/>
              </a:lnSpc>
              <a:spcBef>
                <a:spcPct val="0"/>
              </a:spcBef>
            </a:pPr>
            <a:r>
              <a:rPr lang="en-US" altLang="en-US" sz="3000" dirty="0">
                <a:latin typeface="Arial" charset="0"/>
                <a:ea typeface="Microsoft Sans Serif" charset="0"/>
                <a:cs typeface="Arial" charset="0"/>
              </a:rPr>
              <a:t>Home-based HIV testing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</a:pPr>
            <a:endParaRPr lang="en-US" altLang="en-US" dirty="0">
              <a:latin typeface="Arial" charset="0"/>
              <a:ea typeface="Microsoft Sans Serif" charset="0"/>
              <a:cs typeface="Arial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</a:pPr>
            <a:endParaRPr lang="en-US" altLang="en-US" sz="1400" dirty="0">
              <a:latin typeface="Arial" charset="0"/>
              <a:ea typeface="Microsoft Sans Serif" charset="0"/>
              <a:cs typeface="Arial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</a:pPr>
            <a:endParaRPr lang="en-US" altLang="en-US" sz="1400" dirty="0">
              <a:latin typeface="Arial" charset="0"/>
              <a:ea typeface="Microsoft Sans Serif" charset="0"/>
              <a:cs typeface="Arial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</a:pPr>
            <a:endParaRPr lang="en-US" altLang="en-US" sz="1400" dirty="0">
              <a:latin typeface="Arial" charset="0"/>
              <a:ea typeface="Microsoft Sans Serif" charset="0"/>
              <a:cs typeface="Arial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</a:pPr>
            <a:endParaRPr lang="en-US" altLang="en-US" sz="1400" dirty="0">
              <a:latin typeface="Arial" charset="0"/>
              <a:ea typeface="Microsoft Sans Serif" charset="0"/>
              <a:cs typeface="Arial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</a:pPr>
            <a:endParaRPr lang="en-US" altLang="en-US" sz="1400" dirty="0">
              <a:latin typeface="Arial" charset="0"/>
              <a:ea typeface="Microsoft Sans Serif" charset="0"/>
              <a:cs typeface="Arial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</a:pPr>
            <a:endParaRPr lang="en-US" altLang="en-US" sz="1400" dirty="0">
              <a:latin typeface="Arial" charset="0"/>
              <a:ea typeface="Microsoft Sans Serif" charset="0"/>
              <a:cs typeface="Arial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</a:pPr>
            <a:endParaRPr lang="en-US" altLang="en-US" sz="1400" dirty="0">
              <a:latin typeface="Arial" charset="0"/>
              <a:ea typeface="Microsoft Sans Serif" charset="0"/>
              <a:cs typeface="Arial" charset="0"/>
            </a:endParaRPr>
          </a:p>
        </p:txBody>
      </p:sp>
      <p:pic>
        <p:nvPicPr>
          <p:cNvPr id="2050" name="Picture 2" descr="RÃ©sultat de recherche d'images pour &quot;uu logo&quot;">
            <a:extLst>
              <a:ext uri="{FF2B5EF4-FFF2-40B4-BE49-F238E27FC236}">
                <a16:creationId xmlns:a16="http://schemas.microsoft.com/office/drawing/2014/main" id="{305EC9D1-FC66-479A-976C-F03B627E1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635" y="620688"/>
            <a:ext cx="258892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955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HPTN 071 (</a:t>
            </a:r>
            <a:r>
              <a:rPr lang="en-US" altLang="en-US" dirty="0" err="1"/>
              <a:t>PopART</a:t>
            </a:r>
            <a:r>
              <a:rPr lang="en-US" altLang="en-US" dirty="0"/>
              <a:t>) trial</a:t>
            </a:r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46838"/>
            <a:ext cx="720725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A329C87-AE6F-7945-9A58-63524BAAE814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5" name="Picture 2" descr="RÃ©sultat de recherche d'images pour &quot;uu logo&quot;">
            <a:extLst>
              <a:ext uri="{FF2B5EF4-FFF2-40B4-BE49-F238E27FC236}">
                <a16:creationId xmlns:a16="http://schemas.microsoft.com/office/drawing/2014/main" id="{09B7D595-74BD-40AA-87F8-361590965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932950"/>
            <a:ext cx="2049307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8932FF1-6287-4028-8BC5-FFAC8829E3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1087169"/>
            <a:ext cx="7272808" cy="45740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360F74-E2AF-43B8-A771-A10026205673}"/>
              </a:ext>
            </a:extLst>
          </p:cNvPr>
          <p:cNvSpPr txBox="1"/>
          <p:nvPr/>
        </p:nvSpPr>
        <p:spPr>
          <a:xfrm>
            <a:off x="755576" y="5909210"/>
            <a:ext cx="5400837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indent="0" fontAlgn="auto">
              <a:spcBef>
                <a:spcPct val="20000"/>
              </a:spcBef>
              <a:spcAft>
                <a:spcPts val="0"/>
              </a:spcAft>
            </a:pPr>
            <a:r>
              <a:rPr lang="en-US" sz="2000" dirty="0"/>
              <a:t>Hayes et al. </a:t>
            </a:r>
            <a:r>
              <a:rPr lang="en-US" sz="2000" dirty="0" err="1"/>
              <a:t>PLoS</a:t>
            </a:r>
            <a:r>
              <a:rPr lang="en-US" sz="2000" dirty="0"/>
              <a:t> Medicine 2017;4:e1002292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25AC63-2C1E-44C2-8AA2-7EFFC348B5F3}"/>
              </a:ext>
            </a:extLst>
          </p:cNvPr>
          <p:cNvSpPr txBox="1"/>
          <p:nvPr/>
        </p:nvSpPr>
        <p:spPr>
          <a:xfrm>
            <a:off x="6190066" y="88352"/>
            <a:ext cx="2752677" cy="830997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accent4"/>
                </a:solidFill>
              </a:rPr>
              <a:t>One year results from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accent4"/>
                </a:solidFill>
              </a:rPr>
              <a:t>4 communities in Zambia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accent4"/>
                </a:solidFill>
              </a:rPr>
              <a:t>receiving full intervention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52E9480-2486-4388-9767-7F47F683048C}"/>
              </a:ext>
            </a:extLst>
          </p:cNvPr>
          <p:cNvSpPr/>
          <p:nvPr/>
        </p:nvSpPr>
        <p:spPr>
          <a:xfrm>
            <a:off x="3311978" y="2204864"/>
            <a:ext cx="467934" cy="36004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5C7FE49-292C-4D7C-A44F-7D3AF7F8918C}"/>
              </a:ext>
            </a:extLst>
          </p:cNvPr>
          <p:cNvSpPr/>
          <p:nvPr/>
        </p:nvSpPr>
        <p:spPr>
          <a:xfrm>
            <a:off x="2807922" y="4941168"/>
            <a:ext cx="467934" cy="36004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BA7B7D9-BCEE-4C6D-BC86-1930DB459187}"/>
              </a:ext>
            </a:extLst>
          </p:cNvPr>
          <p:cNvSpPr/>
          <p:nvPr/>
        </p:nvSpPr>
        <p:spPr>
          <a:xfrm>
            <a:off x="6948264" y="2204864"/>
            <a:ext cx="467934" cy="36004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485587-1BE4-413D-B7EA-D72C5FB87AD2}"/>
              </a:ext>
            </a:extLst>
          </p:cNvPr>
          <p:cNvSpPr/>
          <p:nvPr/>
        </p:nvSpPr>
        <p:spPr>
          <a:xfrm>
            <a:off x="6531758" y="4938957"/>
            <a:ext cx="416506" cy="290243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98EC1F1-69AC-44E4-8B3A-FF2A07CB2F01}"/>
              </a:ext>
            </a:extLst>
          </p:cNvPr>
          <p:cNvSpPr/>
          <p:nvPr/>
        </p:nvSpPr>
        <p:spPr>
          <a:xfrm>
            <a:off x="3059832" y="1700808"/>
            <a:ext cx="467934" cy="36004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301966C-31BB-4AC3-A3A3-A73CA9A68B57}"/>
              </a:ext>
            </a:extLst>
          </p:cNvPr>
          <p:cNvSpPr/>
          <p:nvPr/>
        </p:nvSpPr>
        <p:spPr>
          <a:xfrm>
            <a:off x="6804248" y="1772816"/>
            <a:ext cx="467934" cy="36004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7200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Home-based testing and HIV stigma</a:t>
            </a:r>
          </a:p>
        </p:txBody>
      </p:sp>
      <p:sp>
        <p:nvSpPr>
          <p:cNvPr id="10242" name="Text Placeholder 3"/>
          <p:cNvSpPr>
            <a:spLocks noGrp="1"/>
          </p:cNvSpPr>
          <p:nvPr>
            <p:ph type="body" idx="10"/>
          </p:nvPr>
        </p:nvSpPr>
        <p:spPr>
          <a:xfrm>
            <a:off x="323528" y="1268760"/>
            <a:ext cx="8534401" cy="4664190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85725" lvl="2" indent="0" fontAlgn="auto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500" dirty="0">
                <a:ea typeface="ＭＳ Ｐゴシック" charset="-128"/>
              </a:rPr>
              <a:t>Systematic review of the effectiveness of home-based HIV counselling and testing in reducing HIV related stigma (and risky sexual behavior) among adults and adolescents</a:t>
            </a:r>
          </a:p>
          <a:p>
            <a:pPr marL="0" lvl="2" indent="85725" fontAlgn="auto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dirty="0" err="1">
                <a:ea typeface="ＭＳ Ｐゴシック" charset="-128"/>
              </a:rPr>
              <a:t>Feyissa</a:t>
            </a:r>
            <a:r>
              <a:rPr lang="en-US" sz="2000" dirty="0">
                <a:ea typeface="ＭＳ Ｐゴシック" charset="-128"/>
              </a:rPr>
              <a:t> et al. JBI Database System Rev Implement Rep. 2015;13:318-72</a:t>
            </a:r>
          </a:p>
          <a:p>
            <a:pPr marL="0" lvl="2" indent="0" fontAlgn="auto">
              <a:spcBef>
                <a:spcPts val="1200"/>
              </a:spcBef>
              <a:spcAft>
                <a:spcPts val="0"/>
              </a:spcAft>
              <a:buNone/>
            </a:pPr>
            <a:endParaRPr lang="en-US" sz="2000" dirty="0">
              <a:ea typeface="ＭＳ Ｐゴシック" charset="-128"/>
            </a:endParaRPr>
          </a:p>
          <a:p>
            <a:pPr marL="0" lvl="2" indent="85725" fontAlgn="auto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500" dirty="0">
                <a:ea typeface="ＭＳ Ｐゴシック" charset="-128"/>
              </a:rPr>
              <a:t>9 quantitative (experimental &amp; observational) studies</a:t>
            </a:r>
          </a:p>
          <a:p>
            <a:pPr marL="0" lvl="2" indent="85725" fontAlgn="auto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500" dirty="0">
                <a:ea typeface="ＭＳ Ｐゴシック" charset="-128"/>
              </a:rPr>
              <a:t>5 studies on stigma, violence, disclosure; sub-Sahara Africa</a:t>
            </a:r>
          </a:p>
          <a:p>
            <a:pPr marL="0" lvl="2" indent="85725" fontAlgn="auto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500" b="1" dirty="0">
                <a:ea typeface="ＭＳ Ｐゴシック" charset="-128"/>
              </a:rPr>
              <a:t>Meta-analysis found that home-based testing reduced:</a:t>
            </a:r>
          </a:p>
          <a:p>
            <a:pPr marL="1012825" lvl="4" indent="-457200"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a typeface="ＭＳ Ｐゴシック" charset="-128"/>
              </a:rPr>
              <a:t>Observing stigmatizing behavior by 16%</a:t>
            </a:r>
          </a:p>
          <a:p>
            <a:pPr marL="1012825" lvl="4" indent="-457200"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a typeface="ＭＳ Ｐゴシック" charset="-128"/>
              </a:rPr>
              <a:t>PLHIV experiencing stigmatizing behavior by 37%</a:t>
            </a:r>
          </a:p>
          <a:p>
            <a:pPr marL="1012825" lvl="4" indent="-457200"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a typeface="ＭＳ Ｐゴシック" charset="-128"/>
              </a:rPr>
              <a:t>Intimate partner violence by 34%</a:t>
            </a:r>
          </a:p>
          <a:p>
            <a:pPr marL="1012825" lvl="4" indent="-457200" fontAlgn="auto">
              <a:spcBef>
                <a:spcPts val="0"/>
              </a:spcBef>
              <a:spcAft>
                <a:spcPts val="0"/>
              </a:spcAft>
            </a:pPr>
            <a:endParaRPr lang="en-US" sz="2200" b="1" dirty="0">
              <a:ea typeface="ＭＳ Ｐゴシック" charset="-128"/>
            </a:endParaRPr>
          </a:p>
          <a:p>
            <a:pPr marL="0" lvl="2" indent="0" fontAlgn="auto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500" dirty="0">
                <a:ea typeface="ＭＳ Ｐゴシック" charset="-128"/>
              </a:rPr>
              <a:t>	</a:t>
            </a:r>
          </a:p>
          <a:p>
            <a:pPr marL="0" lvl="2" indent="0" fontAlgn="auto">
              <a:spcBef>
                <a:spcPts val="1200"/>
              </a:spcBef>
              <a:spcAft>
                <a:spcPts val="0"/>
              </a:spcAft>
              <a:buNone/>
            </a:pPr>
            <a:endParaRPr lang="en-US" sz="2500" dirty="0">
              <a:ea typeface="ＭＳ Ｐゴシック" charset="-128"/>
            </a:endParaRPr>
          </a:p>
          <a:p>
            <a:pPr marL="0" lvl="2" indent="0" fontAlgn="auto">
              <a:spcBef>
                <a:spcPts val="1200"/>
              </a:spcBef>
              <a:spcAft>
                <a:spcPts val="0"/>
              </a:spcAft>
              <a:buNone/>
            </a:pPr>
            <a:endParaRPr lang="en-US" sz="2500" dirty="0">
              <a:ea typeface="ＭＳ Ｐゴシック" charset="-128"/>
            </a:endParaRPr>
          </a:p>
          <a:p>
            <a:pPr marL="0" lvl="2" indent="0" fontAlgn="auto">
              <a:spcBef>
                <a:spcPts val="1200"/>
              </a:spcBef>
              <a:spcAft>
                <a:spcPts val="0"/>
              </a:spcAft>
              <a:buNone/>
            </a:pPr>
            <a:endParaRPr lang="en-US" sz="2000" dirty="0">
              <a:ea typeface="ＭＳ Ｐゴシック" charset="-128"/>
            </a:endParaRPr>
          </a:p>
          <a:p>
            <a:pPr marL="0" lvl="2" indent="0" fontAlgn="auto">
              <a:spcBef>
                <a:spcPts val="1200"/>
              </a:spcBef>
              <a:spcAft>
                <a:spcPts val="0"/>
              </a:spcAft>
              <a:buNone/>
            </a:pPr>
            <a:endParaRPr lang="en-US" sz="2000" dirty="0">
              <a:ea typeface="ＭＳ Ｐゴシック" charset="-128"/>
            </a:endParaRPr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46838"/>
            <a:ext cx="720725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A329C87-AE6F-7945-9A58-63524BAAE814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5" name="Picture 2" descr="RÃ©sultat de recherche d'images pour &quot;uu logo&quot;">
            <a:extLst>
              <a:ext uri="{FF2B5EF4-FFF2-40B4-BE49-F238E27FC236}">
                <a16:creationId xmlns:a16="http://schemas.microsoft.com/office/drawing/2014/main" id="{09B7D595-74BD-40AA-87F8-361590965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932950"/>
            <a:ext cx="2049307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054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2"/>
          <p:cNvSpPr>
            <a:spLocks noGrp="1"/>
          </p:cNvSpPr>
          <p:nvPr>
            <p:ph type="title"/>
          </p:nvPr>
        </p:nvSpPr>
        <p:spPr>
          <a:xfrm>
            <a:off x="468313" y="433388"/>
            <a:ext cx="8208962" cy="461962"/>
          </a:xfrm>
        </p:spPr>
        <p:txBody>
          <a:bodyPr/>
          <a:lstStyle/>
          <a:p>
            <a:r>
              <a:rPr lang="en-US" altLang="en-US" dirty="0"/>
              <a:t>Linkage to care after home-based testing</a:t>
            </a:r>
          </a:p>
        </p:txBody>
      </p:sp>
      <p:sp>
        <p:nvSpPr>
          <p:cNvPr id="10242" name="Text Placeholder 3"/>
          <p:cNvSpPr>
            <a:spLocks noGrp="1"/>
          </p:cNvSpPr>
          <p:nvPr>
            <p:ph type="body" idx="10"/>
          </p:nvPr>
        </p:nvSpPr>
        <p:spPr>
          <a:xfrm>
            <a:off x="502095" y="1196752"/>
            <a:ext cx="8208962" cy="5040560"/>
          </a:xfrm>
          <a:solidFill>
            <a:schemeClr val="accent6">
              <a:lumMod val="10000"/>
              <a:lumOff val="90000"/>
            </a:schemeClr>
          </a:solidFill>
        </p:spPr>
        <p:txBody>
          <a:bodyPr/>
          <a:lstStyle/>
          <a:p>
            <a:pPr marL="85725" lvl="2" indent="0" fontAlgn="auto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500" dirty="0">
                <a:ea typeface="ＭＳ Ｐゴシック" charset="-128"/>
              </a:rPr>
              <a:t>Systematic review of linkage to care after home-based testing in sub-Sahara Africa</a:t>
            </a:r>
          </a:p>
          <a:p>
            <a:pPr marL="85725" lvl="2" indent="0" fontAlgn="auto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dirty="0" err="1">
                <a:ea typeface="ＭＳ Ｐゴシック" charset="-128"/>
              </a:rPr>
              <a:t>Ruzagira</a:t>
            </a:r>
            <a:r>
              <a:rPr lang="en-US" sz="2000" dirty="0">
                <a:ea typeface="ＭＳ Ｐゴシック" charset="-128"/>
              </a:rPr>
              <a:t> et al. Trop Med </a:t>
            </a:r>
            <a:r>
              <a:rPr lang="en-US" sz="2000" dirty="0" err="1">
                <a:ea typeface="ＭＳ Ｐゴシック" charset="-128"/>
              </a:rPr>
              <a:t>Int</a:t>
            </a:r>
            <a:r>
              <a:rPr lang="en-US" sz="2000" dirty="0">
                <a:ea typeface="ＭＳ Ｐゴシック" charset="-128"/>
              </a:rPr>
              <a:t> Health. 2017;22:807-21</a:t>
            </a:r>
          </a:p>
          <a:p>
            <a:pPr marL="85725" lvl="2" indent="0" fontAlgn="auto">
              <a:spcBef>
                <a:spcPts val="1200"/>
              </a:spcBef>
              <a:spcAft>
                <a:spcPts val="0"/>
              </a:spcAft>
              <a:buNone/>
            </a:pPr>
            <a:endParaRPr lang="en-US" sz="2500" dirty="0">
              <a:ea typeface="ＭＳ Ｐゴシック" charset="-128"/>
            </a:endParaRPr>
          </a:p>
          <a:p>
            <a:pPr marL="85725" lvl="2" indent="0" fontAlgn="auto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500" dirty="0">
                <a:ea typeface="ＭＳ Ｐゴシック" charset="-128"/>
              </a:rPr>
              <a:t>14 studies from 6 countries; 1 randomized trial</a:t>
            </a:r>
          </a:p>
          <a:p>
            <a:pPr marL="85725" lvl="2" indent="0" fontAlgn="auto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500" dirty="0">
                <a:ea typeface="ＭＳ Ｐゴシック" charset="-128"/>
              </a:rPr>
              <a:t>Linkage was higher if specific strategies were used in addition to routine referral (9 studies)</a:t>
            </a:r>
          </a:p>
          <a:p>
            <a:pPr marL="85725" lvl="2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ea typeface="ＭＳ Ｐゴシック" charset="-128"/>
              </a:rPr>
              <a:t>	</a:t>
            </a:r>
            <a:r>
              <a:rPr lang="en-US" sz="2200" dirty="0">
                <a:ea typeface="ＭＳ Ｐゴシック" charset="-128"/>
              </a:rPr>
              <a:t>Provision of funds for transport to HIV clinic</a:t>
            </a:r>
          </a:p>
          <a:p>
            <a:pPr marL="85725" lvl="2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ea typeface="ＭＳ Ｐゴシック" charset="-128"/>
              </a:rPr>
              <a:t>	Follow-up counselling</a:t>
            </a:r>
          </a:p>
          <a:p>
            <a:pPr marL="85725" lvl="2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ea typeface="ＭＳ Ｐゴシック" charset="-128"/>
              </a:rPr>
              <a:t>	Lay counsellor facilitation of initial visit to clinic</a:t>
            </a:r>
          </a:p>
          <a:p>
            <a:pPr marL="85725" lvl="2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ea typeface="ＭＳ Ｐゴシック" charset="-128"/>
              </a:rPr>
              <a:t>	Point-of-care CD4 count</a:t>
            </a:r>
          </a:p>
          <a:p>
            <a:pPr marL="85725" lvl="2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ea typeface="ＭＳ Ｐゴシック" charset="-128"/>
              </a:rPr>
              <a:t>	Home-based sampling for viral load testing &amp; results</a:t>
            </a:r>
          </a:p>
          <a:p>
            <a:pPr marL="0" lvl="2" indent="0" fontAlgn="auto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500" dirty="0">
                <a:ea typeface="ＭＳ Ｐゴシック" charset="-128"/>
              </a:rPr>
              <a:t>	</a:t>
            </a:r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46838"/>
            <a:ext cx="720725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A329C87-AE6F-7945-9A58-63524BAAE814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5" name="Picture 2" descr="RÃ©sultat de recherche d'images pour &quot;uu logo&quot;">
            <a:extLst>
              <a:ext uri="{FF2B5EF4-FFF2-40B4-BE49-F238E27FC236}">
                <a16:creationId xmlns:a16="http://schemas.microsoft.com/office/drawing/2014/main" id="{09B7D595-74BD-40AA-87F8-361590965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932950"/>
            <a:ext cx="2049307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755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2"/>
          <p:cNvSpPr>
            <a:spLocks noGrp="1"/>
          </p:cNvSpPr>
          <p:nvPr>
            <p:ph type="title"/>
          </p:nvPr>
        </p:nvSpPr>
        <p:spPr>
          <a:xfrm>
            <a:off x="468313" y="433388"/>
            <a:ext cx="8208962" cy="461665"/>
          </a:xfrm>
        </p:spPr>
        <p:txBody>
          <a:bodyPr/>
          <a:lstStyle/>
          <a:p>
            <a:r>
              <a:rPr lang="en-US" altLang="en-US" dirty="0"/>
              <a:t>Enhancing linkage after home-based testing</a:t>
            </a:r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46838"/>
            <a:ext cx="720725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A329C87-AE6F-7945-9A58-63524BAAE814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5" name="Picture 2" descr="RÃ©sultat de recherche d'images pour &quot;uu logo&quot;">
            <a:extLst>
              <a:ext uri="{FF2B5EF4-FFF2-40B4-BE49-F238E27FC236}">
                <a16:creationId xmlns:a16="http://schemas.microsoft.com/office/drawing/2014/main" id="{09B7D595-74BD-40AA-87F8-361590965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932950"/>
            <a:ext cx="2049307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3A25B0-2595-40C7-9788-BAF427B73FB4}"/>
              </a:ext>
            </a:extLst>
          </p:cNvPr>
          <p:cNvSpPr txBox="1"/>
          <p:nvPr/>
        </p:nvSpPr>
        <p:spPr>
          <a:xfrm>
            <a:off x="720725" y="2852936"/>
            <a:ext cx="7570673" cy="16158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Enhanced linkage </a:t>
            </a:r>
          </a:p>
          <a:p>
            <a:pPr algn="ctr"/>
            <a:r>
              <a:rPr lang="en-US" sz="1800" dirty="0" err="1"/>
              <a:t>Kiene</a:t>
            </a:r>
            <a:r>
              <a:rPr lang="en-US" sz="1800" dirty="0"/>
              <a:t> et al. </a:t>
            </a:r>
            <a:r>
              <a:rPr lang="fr-FR" sz="1800" dirty="0"/>
              <a:t>BMC Infect Dis. 2017;17:460</a:t>
            </a:r>
          </a:p>
          <a:p>
            <a:pPr algn="ctr">
              <a:spcBef>
                <a:spcPts val="600"/>
              </a:spcBef>
            </a:pPr>
            <a:r>
              <a:rPr lang="fr-FR" sz="1800" dirty="0" err="1"/>
              <a:t>Study</a:t>
            </a:r>
            <a:r>
              <a:rPr lang="fr-FR" sz="1800" dirty="0"/>
              <a:t> </a:t>
            </a:r>
            <a:r>
              <a:rPr lang="fr-FR" sz="1800" dirty="0" err="1"/>
              <a:t>protocol</a:t>
            </a:r>
            <a:r>
              <a:rPr lang="fr-FR" sz="1800" dirty="0"/>
              <a:t>; cluster </a:t>
            </a:r>
            <a:r>
              <a:rPr lang="fr-FR" sz="1800" dirty="0" err="1"/>
              <a:t>randomized</a:t>
            </a:r>
            <a:r>
              <a:rPr lang="fr-FR" sz="1800" dirty="0"/>
              <a:t> </a:t>
            </a:r>
            <a:r>
              <a:rPr lang="fr-FR" sz="1800" dirty="0" err="1"/>
              <a:t>controlled</a:t>
            </a:r>
            <a:r>
              <a:rPr lang="fr-FR" sz="1800" dirty="0"/>
              <a:t> trial</a:t>
            </a:r>
          </a:p>
          <a:p>
            <a:pPr algn="ctr"/>
            <a:r>
              <a:rPr lang="fr-FR" sz="1800" dirty="0" err="1"/>
              <a:t>Enhanced</a:t>
            </a:r>
            <a:r>
              <a:rPr lang="fr-FR" sz="1800" dirty="0"/>
              <a:t> linkage (</a:t>
            </a:r>
            <a:r>
              <a:rPr lang="fr-FR" sz="1800" dirty="0" err="1"/>
              <a:t>repeat</a:t>
            </a:r>
            <a:r>
              <a:rPr lang="fr-FR" sz="1800" dirty="0"/>
              <a:t> </a:t>
            </a:r>
            <a:r>
              <a:rPr lang="fr-FR" sz="1800" dirty="0" err="1"/>
              <a:t>counselling</a:t>
            </a:r>
            <a:r>
              <a:rPr lang="fr-FR" sz="1800" dirty="0"/>
              <a:t>) vs standard-of-care</a:t>
            </a:r>
          </a:p>
          <a:p>
            <a:pPr algn="ctr"/>
            <a:r>
              <a:rPr lang="en-US" sz="1800" dirty="0"/>
              <a:t>600 men/women, matched villages in district in rural Uganda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6D3877-3694-4F74-865D-D75E419ABBEC}"/>
              </a:ext>
            </a:extLst>
          </p:cNvPr>
          <p:cNvSpPr txBox="1"/>
          <p:nvPr/>
        </p:nvSpPr>
        <p:spPr>
          <a:xfrm>
            <a:off x="720726" y="1101170"/>
            <a:ext cx="7570672" cy="16158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Brief counselling</a:t>
            </a:r>
          </a:p>
          <a:p>
            <a:pPr algn="ctr"/>
            <a:r>
              <a:rPr lang="en-US" sz="1800" dirty="0" err="1"/>
              <a:t>Ruzagira</a:t>
            </a:r>
            <a:r>
              <a:rPr lang="en-US" sz="1800" dirty="0"/>
              <a:t> et al. J </a:t>
            </a:r>
            <a:r>
              <a:rPr lang="en-US" sz="1800" dirty="0" err="1"/>
              <a:t>Int</a:t>
            </a:r>
            <a:r>
              <a:rPr lang="en-US" sz="1800" dirty="0"/>
              <a:t> AIDS </a:t>
            </a:r>
            <a:r>
              <a:rPr lang="en-US" sz="1800" dirty="0" err="1"/>
              <a:t>Soc</a:t>
            </a:r>
            <a:r>
              <a:rPr lang="en-US" sz="1800" dirty="0"/>
              <a:t> 2017;20:e25014</a:t>
            </a:r>
          </a:p>
          <a:p>
            <a:pPr algn="ctr">
              <a:spcBef>
                <a:spcPts val="600"/>
              </a:spcBef>
            </a:pPr>
            <a:r>
              <a:rPr lang="en-US" sz="1800" dirty="0"/>
              <a:t>Open label cluster randomized trial; 28 rural communities in Uganda</a:t>
            </a:r>
          </a:p>
          <a:p>
            <a:pPr algn="ctr"/>
            <a:r>
              <a:rPr lang="en-US" sz="1800" dirty="0"/>
              <a:t>Referral and counselling at one and two months vs standard-of-care</a:t>
            </a:r>
          </a:p>
          <a:p>
            <a:pPr algn="ctr"/>
            <a:r>
              <a:rPr lang="en-US" sz="1800" dirty="0"/>
              <a:t>Increased linkage at 6 months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mmet bold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8F5098-5FBE-45CE-9A48-050E1AB36C91}"/>
              </a:ext>
            </a:extLst>
          </p:cNvPr>
          <p:cNvSpPr txBox="1"/>
          <p:nvPr/>
        </p:nvSpPr>
        <p:spPr>
          <a:xfrm>
            <a:off x="745743" y="4581128"/>
            <a:ext cx="7545655" cy="16158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Offering same-day ART</a:t>
            </a:r>
          </a:p>
          <a:p>
            <a:pPr algn="ctr"/>
            <a:r>
              <a:rPr lang="en-US" sz="1800" dirty="0" err="1"/>
              <a:t>Labhardt</a:t>
            </a:r>
            <a:r>
              <a:rPr lang="en-US" sz="1800" dirty="0"/>
              <a:t> et al. JAMA 2018;319:1103-12</a:t>
            </a:r>
          </a:p>
          <a:p>
            <a:pPr algn="ctr">
              <a:spcBef>
                <a:spcPts val="600"/>
              </a:spcBef>
            </a:pPr>
            <a:r>
              <a:rPr lang="en-US" sz="1800" dirty="0"/>
              <a:t>Open-label, 2 group randomized clinical trial in Lesotho</a:t>
            </a:r>
          </a:p>
          <a:p>
            <a:pPr algn="ctr"/>
            <a:r>
              <a:rPr lang="en-US" sz="1800" dirty="0"/>
              <a:t>60 villages &amp; 17 urban areas</a:t>
            </a:r>
          </a:p>
          <a:p>
            <a:pPr algn="ctr"/>
            <a:r>
              <a:rPr lang="en-US" sz="1800" dirty="0"/>
              <a:t>Increased linkage at 3 months and increased suppression at 12 months 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3399165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02635" y="2105472"/>
            <a:ext cx="6696744" cy="4752528"/>
          </a:xfrm>
        </p:spPr>
        <p:txBody>
          <a:bodyPr anchor="b"/>
          <a:lstStyle/>
          <a:p>
            <a:pPr marL="0" indent="0">
              <a:lnSpc>
                <a:spcPct val="150000"/>
              </a:lnSpc>
              <a:spcBef>
                <a:spcPct val="0"/>
              </a:spcBef>
            </a:pPr>
            <a:r>
              <a:rPr lang="en-US" altLang="en-US" sz="3000" dirty="0">
                <a:latin typeface="Arial" charset="0"/>
                <a:ea typeface="Microsoft Sans Serif" charset="0"/>
                <a:cs typeface="Arial" charset="0"/>
              </a:rPr>
              <a:t>Self-testing for HIV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</a:pPr>
            <a:endParaRPr lang="en-US" altLang="en-US" dirty="0">
              <a:latin typeface="Arial" charset="0"/>
              <a:ea typeface="Microsoft Sans Serif" charset="0"/>
              <a:cs typeface="Arial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</a:pPr>
            <a:endParaRPr lang="en-US" altLang="en-US" sz="1400" dirty="0">
              <a:latin typeface="Arial" charset="0"/>
              <a:ea typeface="Microsoft Sans Serif" charset="0"/>
              <a:cs typeface="Arial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</a:pPr>
            <a:endParaRPr lang="en-US" altLang="en-US" sz="1400" dirty="0">
              <a:latin typeface="Arial" charset="0"/>
              <a:ea typeface="Microsoft Sans Serif" charset="0"/>
              <a:cs typeface="Arial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</a:pPr>
            <a:endParaRPr lang="en-US" altLang="en-US" sz="1400" dirty="0">
              <a:latin typeface="Arial" charset="0"/>
              <a:ea typeface="Microsoft Sans Serif" charset="0"/>
              <a:cs typeface="Arial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</a:pPr>
            <a:endParaRPr lang="en-US" altLang="en-US" sz="1400" dirty="0">
              <a:latin typeface="Arial" charset="0"/>
              <a:ea typeface="Microsoft Sans Serif" charset="0"/>
              <a:cs typeface="Arial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</a:pPr>
            <a:endParaRPr lang="en-US" altLang="en-US" sz="1400" dirty="0">
              <a:latin typeface="Arial" charset="0"/>
              <a:ea typeface="Microsoft Sans Serif" charset="0"/>
              <a:cs typeface="Arial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</a:pPr>
            <a:endParaRPr lang="en-US" altLang="en-US" sz="1400" dirty="0">
              <a:latin typeface="Arial" charset="0"/>
              <a:ea typeface="Microsoft Sans Serif" charset="0"/>
              <a:cs typeface="Arial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</a:pPr>
            <a:endParaRPr lang="en-US" altLang="en-US" sz="1400" dirty="0">
              <a:latin typeface="Arial" charset="0"/>
              <a:ea typeface="Microsoft Sans Serif" charset="0"/>
              <a:cs typeface="Arial" charset="0"/>
            </a:endParaRPr>
          </a:p>
        </p:txBody>
      </p:sp>
      <p:pic>
        <p:nvPicPr>
          <p:cNvPr id="2050" name="Picture 2" descr="RÃ©sultat de recherche d'images pour &quot;uu logo&quot;">
            <a:extLst>
              <a:ext uri="{FF2B5EF4-FFF2-40B4-BE49-F238E27FC236}">
                <a16:creationId xmlns:a16="http://schemas.microsoft.com/office/drawing/2014/main" id="{305EC9D1-FC66-479A-976C-F03B627E1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635" y="620688"/>
            <a:ext cx="258892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730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2"/>
          <p:cNvSpPr>
            <a:spLocks noGrp="1"/>
          </p:cNvSpPr>
          <p:nvPr>
            <p:ph type="title"/>
          </p:nvPr>
        </p:nvSpPr>
        <p:spPr>
          <a:xfrm>
            <a:off x="468313" y="433388"/>
            <a:ext cx="8208962" cy="461665"/>
          </a:xfrm>
        </p:spPr>
        <p:txBody>
          <a:bodyPr/>
          <a:lstStyle/>
          <a:p>
            <a:r>
              <a:rPr lang="en-US" altLang="en-US" dirty="0"/>
              <a:t>Evidence reviews for WHO recommendation</a:t>
            </a:r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46838"/>
            <a:ext cx="720725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A329C87-AE6F-7945-9A58-63524BAAE814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5" name="Picture 2" descr="RÃ©sultat de recherche d'images pour &quot;uu logo&quot;">
            <a:extLst>
              <a:ext uri="{FF2B5EF4-FFF2-40B4-BE49-F238E27FC236}">
                <a16:creationId xmlns:a16="http://schemas.microsoft.com/office/drawing/2014/main" id="{09B7D595-74BD-40AA-87F8-361590965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932950"/>
            <a:ext cx="2049307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B8F6E14-C51F-4D2F-9E01-55F0BB217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12" y="993235"/>
            <a:ext cx="8148163" cy="176910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C6DAFA-EA28-4CF3-BB57-B1118EDC2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1984156"/>
            <a:ext cx="2031894" cy="2927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8E30A1-63F4-49D2-BED5-787BE11D6301}"/>
              </a:ext>
            </a:extLst>
          </p:cNvPr>
          <p:cNvSpPr txBox="1"/>
          <p:nvPr/>
        </p:nvSpPr>
        <p:spPr>
          <a:xfrm>
            <a:off x="529112" y="2834352"/>
            <a:ext cx="8148163" cy="738664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21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25 studies, low risk of bias and incomplete reporting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sz="2100" dirty="0">
                <a:latin typeface="+mn-lt"/>
                <a:ea typeface="+mn-ea"/>
              </a:rPr>
              <a:t>A</a:t>
            </a:r>
            <a:r>
              <a:rPr kumimoji="0" lang="en-US" sz="21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lmost</a:t>
            </a:r>
            <a:r>
              <a:rPr kumimoji="0" lang="en-US" sz="21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perfect agreement between self and health care worker test  </a:t>
            </a:r>
            <a:endParaRPr kumimoji="0" lang="nl-NL" sz="21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46FE82-2872-4670-9172-716EC058A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112" y="3811639"/>
            <a:ext cx="8148163" cy="155437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49CCC7-E541-470E-B095-9C50EDE3CC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6899" y="4518717"/>
            <a:ext cx="4310109" cy="2784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BA3675D-8C5F-479C-B20F-613ED56EFE75}"/>
              </a:ext>
            </a:extLst>
          </p:cNvPr>
          <p:cNvSpPr txBox="1"/>
          <p:nvPr/>
        </p:nvSpPr>
        <p:spPr>
          <a:xfrm>
            <a:off x="528293" y="5426640"/>
            <a:ext cx="8148163" cy="738664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sz="2100" dirty="0">
                <a:latin typeface="+mn-lt"/>
                <a:ea typeface="+mn-ea"/>
              </a:rPr>
              <a:t>5</a:t>
            </a:r>
            <a:r>
              <a:rPr kumimoji="0" lang="en-US" sz="21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RCTs, 4 countries, only men; oral self-testing vs standard-of-care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sz="2100" dirty="0">
                <a:latin typeface="+mn-lt"/>
                <a:ea typeface="+mn-ea"/>
              </a:rPr>
              <a:t>HIVST doubled uptake in men; nearly double frequency in MSM</a:t>
            </a:r>
            <a:endParaRPr kumimoji="0" lang="nl-NL" sz="21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827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Keeping track of emerging evidence</a:t>
            </a:r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46838"/>
            <a:ext cx="720725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A329C87-AE6F-7945-9A58-63524BAAE814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5" name="Picture 2" descr="RÃ©sultat de recherche d'images pour &quot;uu logo&quot;">
            <a:extLst>
              <a:ext uri="{FF2B5EF4-FFF2-40B4-BE49-F238E27FC236}">
                <a16:creationId xmlns:a16="http://schemas.microsoft.com/office/drawing/2014/main" id="{09B7D595-74BD-40AA-87F8-361590965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932950"/>
            <a:ext cx="2049307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733A06-8335-4A05-AD88-F7B96DC2A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21" y="1028187"/>
            <a:ext cx="6047903" cy="1794624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841A40-F005-40E9-BD31-9233E51DF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1435" y="1992514"/>
            <a:ext cx="3168352" cy="2365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EE7CDA-C5CB-4BE4-8E8A-7553803176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36647"/>
            <a:ext cx="3959671" cy="1944481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ABCFE79-36EC-4667-B81F-C1B87E8D06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320" y="4797152"/>
            <a:ext cx="7468287" cy="136815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E7A6DB-F7FD-4943-82AC-1AE90FE4C7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1841" y="5445224"/>
            <a:ext cx="4680520" cy="23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58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2"/>
          <p:cNvSpPr>
            <a:spLocks noGrp="1"/>
          </p:cNvSpPr>
          <p:nvPr>
            <p:ph type="title"/>
          </p:nvPr>
        </p:nvSpPr>
        <p:spPr>
          <a:xfrm>
            <a:off x="468313" y="433388"/>
            <a:ext cx="8208962" cy="461665"/>
          </a:xfrm>
        </p:spPr>
        <p:txBody>
          <a:bodyPr/>
          <a:lstStyle/>
          <a:p>
            <a:r>
              <a:rPr lang="en-US" altLang="en-US" dirty="0"/>
              <a:t>HIV self-testing in sub-Sahara Africa</a:t>
            </a:r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46838"/>
            <a:ext cx="720725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A329C87-AE6F-7945-9A58-63524BAAE814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5" name="Picture 2" descr="RÃ©sultat de recherche d'images pour &quot;uu logo&quot;">
            <a:extLst>
              <a:ext uri="{FF2B5EF4-FFF2-40B4-BE49-F238E27FC236}">
                <a16:creationId xmlns:a16="http://schemas.microsoft.com/office/drawing/2014/main" id="{09B7D595-74BD-40AA-87F8-361590965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932950"/>
            <a:ext cx="2049307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3A25B0-2595-40C7-9788-BAF427B73FB4}"/>
              </a:ext>
            </a:extLst>
          </p:cNvPr>
          <p:cNvSpPr txBox="1"/>
          <p:nvPr/>
        </p:nvSpPr>
        <p:spPr>
          <a:xfrm>
            <a:off x="200550" y="2852936"/>
            <a:ext cx="8763938" cy="1615827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Promoting partner testing and couples testing</a:t>
            </a:r>
          </a:p>
          <a:p>
            <a:pPr algn="ctr"/>
            <a:r>
              <a:rPr lang="en-US" sz="1800" dirty="0"/>
              <a:t>Masters et al. </a:t>
            </a:r>
            <a:r>
              <a:rPr lang="fr-FR" sz="1800" dirty="0" err="1"/>
              <a:t>PLoS</a:t>
            </a:r>
            <a:r>
              <a:rPr lang="fr-FR" sz="1800" dirty="0"/>
              <a:t> Med 2016;13:e1002166</a:t>
            </a:r>
          </a:p>
          <a:p>
            <a:pPr algn="ctr">
              <a:spcBef>
                <a:spcPts val="600"/>
              </a:spcBef>
            </a:pPr>
            <a:r>
              <a:rPr lang="fr-FR" sz="1800" dirty="0" err="1"/>
              <a:t>Providing</a:t>
            </a:r>
            <a:r>
              <a:rPr lang="fr-FR" sz="1800" dirty="0"/>
              <a:t> </a:t>
            </a:r>
            <a:r>
              <a:rPr lang="fr-FR" sz="1800" dirty="0" err="1"/>
              <a:t>two</a:t>
            </a:r>
            <a:r>
              <a:rPr lang="fr-FR" sz="1800" dirty="0"/>
              <a:t> oral </a:t>
            </a:r>
            <a:r>
              <a:rPr lang="fr-FR" sz="1800" dirty="0" err="1"/>
              <a:t>fluid</a:t>
            </a:r>
            <a:r>
              <a:rPr lang="fr-FR" sz="1800" dirty="0"/>
              <a:t> self-tests </a:t>
            </a:r>
            <a:r>
              <a:rPr lang="fr-FR" sz="1800"/>
              <a:t>to pregnant</a:t>
            </a:r>
            <a:r>
              <a:rPr lang="fr-FR" sz="1800" dirty="0"/>
              <a:t>/postpartum </a:t>
            </a:r>
            <a:r>
              <a:rPr lang="fr-FR" sz="1800" dirty="0" err="1"/>
              <a:t>women</a:t>
            </a:r>
            <a:r>
              <a:rPr lang="fr-FR" sz="1800" dirty="0"/>
              <a:t> vs standard-of-care</a:t>
            </a:r>
          </a:p>
          <a:p>
            <a:pPr algn="ctr"/>
            <a:r>
              <a:rPr lang="fr-FR" sz="1800" dirty="0"/>
              <a:t>570 participants </a:t>
            </a:r>
            <a:r>
              <a:rPr lang="fr-FR" sz="1800" dirty="0" err="1"/>
              <a:t>analysed</a:t>
            </a:r>
            <a:r>
              <a:rPr lang="fr-FR" sz="1800" dirty="0"/>
              <a:t> </a:t>
            </a:r>
            <a:r>
              <a:rPr lang="fr-FR" sz="1800" dirty="0" err="1"/>
              <a:t>from</a:t>
            </a:r>
            <a:r>
              <a:rPr lang="fr-FR" sz="1800" dirty="0"/>
              <a:t> Kisumu, Kenya</a:t>
            </a:r>
          </a:p>
          <a:p>
            <a:pPr algn="ctr"/>
            <a:r>
              <a:rPr lang="fr-FR" sz="1800" dirty="0"/>
              <a:t>Partner </a:t>
            </a:r>
            <a:r>
              <a:rPr lang="fr-FR" sz="1800" dirty="0" err="1"/>
              <a:t>testing</a:t>
            </a:r>
            <a:r>
              <a:rPr lang="fr-FR" sz="1800" dirty="0"/>
              <a:t> and couples </a:t>
            </a:r>
            <a:r>
              <a:rPr lang="fr-FR" sz="1800" dirty="0" err="1"/>
              <a:t>testing</a:t>
            </a:r>
            <a:r>
              <a:rPr lang="fr-FR" sz="1800" dirty="0"/>
              <a:t> more </a:t>
            </a:r>
            <a:r>
              <a:rPr lang="fr-FR" sz="1800" dirty="0" err="1"/>
              <a:t>likely</a:t>
            </a:r>
            <a:r>
              <a:rPr lang="fr-FR" sz="1800" dirty="0"/>
              <a:t> in </a:t>
            </a:r>
            <a:r>
              <a:rPr lang="fr-FR" sz="1800" dirty="0" err="1"/>
              <a:t>secondary</a:t>
            </a:r>
            <a:r>
              <a:rPr lang="fr-FR" sz="1800" dirty="0"/>
              <a:t> distribution arm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6D3877-3694-4F74-865D-D75E419ABBEC}"/>
              </a:ext>
            </a:extLst>
          </p:cNvPr>
          <p:cNvSpPr txBox="1"/>
          <p:nvPr/>
        </p:nvSpPr>
        <p:spPr>
          <a:xfrm>
            <a:off x="200550" y="1101170"/>
            <a:ext cx="8763938" cy="1615827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Acceptability of HIV self-testing</a:t>
            </a:r>
          </a:p>
          <a:p>
            <a:pPr algn="ctr"/>
            <a:r>
              <a:rPr lang="en-US" sz="1800" dirty="0" err="1"/>
              <a:t>Harichund</a:t>
            </a:r>
            <a:r>
              <a:rPr lang="en-US" sz="1800" dirty="0"/>
              <a:t> &amp; </a:t>
            </a:r>
            <a:r>
              <a:rPr lang="en-US" sz="1800" dirty="0" err="1"/>
              <a:t>Moshabela</a:t>
            </a:r>
            <a:r>
              <a:rPr lang="en-US" sz="1800" dirty="0"/>
              <a:t> AIDS </a:t>
            </a:r>
            <a:r>
              <a:rPr lang="en-US" sz="1800" dirty="0" err="1"/>
              <a:t>Behav</a:t>
            </a:r>
            <a:r>
              <a:rPr lang="en-US" sz="1800" dirty="0"/>
              <a:t> 2018;22:560-8</a:t>
            </a:r>
          </a:p>
          <a:p>
            <a:pPr algn="ctr">
              <a:spcBef>
                <a:spcPts val="600"/>
              </a:spcBef>
            </a:pPr>
            <a:r>
              <a:rPr lang="en-US" sz="1800" dirty="0"/>
              <a:t>Scoping study to provide an overview of the literature</a:t>
            </a:r>
          </a:p>
          <a:p>
            <a:pPr algn="ctr"/>
            <a:r>
              <a:rPr lang="en-US" sz="1800" dirty="0"/>
              <a:t>11 reported studies were identified</a:t>
            </a:r>
          </a:p>
          <a:p>
            <a:pPr algn="ctr"/>
            <a:r>
              <a:rPr lang="en-US" sz="1800" dirty="0"/>
              <a:t>Variable acceptability (22.3-94%); higher in men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mmet bold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8F5098-5FBE-45CE-9A48-050E1AB36C91}"/>
              </a:ext>
            </a:extLst>
          </p:cNvPr>
          <p:cNvSpPr txBox="1"/>
          <p:nvPr/>
        </p:nvSpPr>
        <p:spPr>
          <a:xfrm>
            <a:off x="200550" y="4581128"/>
            <a:ext cx="8763938" cy="16158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Interventions to increase testing in partners of pregnant women</a:t>
            </a:r>
          </a:p>
          <a:p>
            <a:pPr algn="ctr"/>
            <a:r>
              <a:rPr lang="en-US" sz="1800" dirty="0" err="1"/>
              <a:t>Choko</a:t>
            </a:r>
            <a:r>
              <a:rPr lang="en-US" sz="1800" dirty="0"/>
              <a:t> et al. Trials 2017;18:349</a:t>
            </a:r>
          </a:p>
          <a:p>
            <a:pPr algn="ctr">
              <a:spcBef>
                <a:spcPts val="600"/>
              </a:spcBef>
            </a:pPr>
            <a:r>
              <a:rPr lang="en-US" sz="1800" dirty="0"/>
              <a:t>Study protocol for multi-arm cluster randomized trial in Blantyre, Malawi</a:t>
            </a:r>
          </a:p>
          <a:p>
            <a:pPr algn="ctr"/>
            <a:r>
              <a:rPr lang="en-US" sz="1800" dirty="0"/>
              <a:t>Partner delivered HIV self-testing alone or with additional intervention</a:t>
            </a:r>
          </a:p>
          <a:p>
            <a:pPr algn="ctr"/>
            <a:r>
              <a:rPr lang="en-US" sz="1800" dirty="0"/>
              <a:t>Standard, self-test only, phone call reminders, financial incentives (high, low, lottery)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3386905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2"/>
          <p:cNvSpPr>
            <a:spLocks noGrp="1"/>
          </p:cNvSpPr>
          <p:nvPr>
            <p:ph type="title"/>
          </p:nvPr>
        </p:nvSpPr>
        <p:spPr>
          <a:xfrm>
            <a:off x="468313" y="433388"/>
            <a:ext cx="8208962" cy="461665"/>
          </a:xfrm>
        </p:spPr>
        <p:txBody>
          <a:bodyPr/>
          <a:lstStyle/>
          <a:p>
            <a:r>
              <a:rPr lang="en-US" altLang="en-US" dirty="0"/>
              <a:t>Distribution of HIV self-tests</a:t>
            </a:r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46838"/>
            <a:ext cx="720725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A329C87-AE6F-7945-9A58-63524BAAE814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5" name="Picture 2" descr="RÃ©sultat de recherche d'images pour &quot;uu logo&quot;">
            <a:extLst>
              <a:ext uri="{FF2B5EF4-FFF2-40B4-BE49-F238E27FC236}">
                <a16:creationId xmlns:a16="http://schemas.microsoft.com/office/drawing/2014/main" id="{09B7D595-74BD-40AA-87F8-361590965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932950"/>
            <a:ext cx="2049307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3A25B0-2595-40C7-9788-BAF427B73FB4}"/>
              </a:ext>
            </a:extLst>
          </p:cNvPr>
          <p:cNvSpPr txBox="1"/>
          <p:nvPr/>
        </p:nvSpPr>
        <p:spPr>
          <a:xfrm>
            <a:off x="200550" y="2852936"/>
            <a:ext cx="8763938" cy="16158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Electronic vending machines for dispensing HIV self-tests</a:t>
            </a:r>
          </a:p>
          <a:p>
            <a:pPr algn="ctr"/>
            <a:r>
              <a:rPr lang="en-US" sz="1800" dirty="0"/>
              <a:t>Young et al. </a:t>
            </a:r>
            <a:r>
              <a:rPr lang="fr-FR" sz="1800" dirty="0"/>
              <a:t>AIDS Care 2014;26:267-9</a:t>
            </a:r>
          </a:p>
          <a:p>
            <a:pPr algn="ctr"/>
            <a:r>
              <a:rPr lang="en-US" sz="1800" dirty="0"/>
              <a:t>Young et al. </a:t>
            </a:r>
            <a:r>
              <a:rPr lang="fr-FR" sz="1800" dirty="0" err="1"/>
              <a:t>PLoS</a:t>
            </a:r>
            <a:r>
              <a:rPr lang="fr-FR" sz="1800" dirty="0"/>
              <a:t> One 2014;9:e103790</a:t>
            </a:r>
          </a:p>
          <a:p>
            <a:pPr algn="ctr">
              <a:spcBef>
                <a:spcPts val="600"/>
              </a:spcBef>
            </a:pPr>
            <a:r>
              <a:rPr lang="fr-FR" sz="1800" dirty="0" err="1"/>
              <a:t>Feasibility</a:t>
            </a:r>
            <a:r>
              <a:rPr lang="fr-FR" sz="1800" dirty="0"/>
              <a:t> of </a:t>
            </a:r>
            <a:r>
              <a:rPr lang="fr-FR" sz="1800" dirty="0" err="1"/>
              <a:t>dispensing</a:t>
            </a:r>
            <a:r>
              <a:rPr lang="fr-FR" sz="1800" dirty="0"/>
              <a:t> oral </a:t>
            </a:r>
            <a:r>
              <a:rPr lang="fr-FR" sz="1800" dirty="0" err="1"/>
              <a:t>fluid</a:t>
            </a:r>
            <a:r>
              <a:rPr lang="fr-FR" sz="1800" dirty="0"/>
              <a:t> HIV self test kit </a:t>
            </a:r>
            <a:r>
              <a:rPr lang="fr-FR" sz="1800" dirty="0" err="1"/>
              <a:t>through</a:t>
            </a:r>
            <a:r>
              <a:rPr lang="fr-FR" sz="1800" dirty="0"/>
              <a:t> </a:t>
            </a:r>
            <a:r>
              <a:rPr lang="fr-FR" sz="1800" dirty="0" err="1"/>
              <a:t>vending</a:t>
            </a:r>
            <a:r>
              <a:rPr lang="fr-FR" sz="1800" dirty="0"/>
              <a:t> machines </a:t>
            </a:r>
          </a:p>
          <a:p>
            <a:pPr algn="ctr"/>
            <a:r>
              <a:rPr lang="fr-FR" sz="1800" dirty="0" err="1"/>
              <a:t>Partnered</a:t>
            </a:r>
            <a:r>
              <a:rPr lang="fr-FR" sz="1800" dirty="0"/>
              <a:t> </a:t>
            </a:r>
            <a:r>
              <a:rPr lang="fr-FR" sz="1800" dirty="0" err="1"/>
              <a:t>with</a:t>
            </a:r>
            <a:r>
              <a:rPr lang="fr-FR" sz="1800" dirty="0"/>
              <a:t> </a:t>
            </a:r>
            <a:r>
              <a:rPr lang="fr-FR" sz="1800" dirty="0" err="1"/>
              <a:t>health</a:t>
            </a:r>
            <a:r>
              <a:rPr lang="fr-FR" sz="1800" dirty="0"/>
              <a:t> center </a:t>
            </a:r>
            <a:r>
              <a:rPr lang="fr-FR" sz="1800" dirty="0" err="1"/>
              <a:t>hosting</a:t>
            </a:r>
            <a:r>
              <a:rPr lang="fr-FR" sz="1800" dirty="0"/>
              <a:t> machine and </a:t>
            </a:r>
            <a:r>
              <a:rPr lang="fr-FR" sz="1800" dirty="0" err="1"/>
              <a:t>providing</a:t>
            </a:r>
            <a:r>
              <a:rPr lang="fr-FR" sz="1800" dirty="0"/>
              <a:t> counseling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6D3877-3694-4F74-865D-D75E419ABBEC}"/>
              </a:ext>
            </a:extLst>
          </p:cNvPr>
          <p:cNvSpPr txBox="1"/>
          <p:nvPr/>
        </p:nvSpPr>
        <p:spPr>
          <a:xfrm>
            <a:off x="200550" y="1101170"/>
            <a:ext cx="8763938" cy="16158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Peer delivery or facility collection vs standard-of-care</a:t>
            </a:r>
          </a:p>
          <a:p>
            <a:pPr algn="ctr"/>
            <a:r>
              <a:rPr lang="en-US" sz="1800" dirty="0"/>
              <a:t>Chanda et al. </a:t>
            </a:r>
            <a:r>
              <a:rPr lang="en-US" sz="1800" dirty="0" err="1"/>
              <a:t>PLoS</a:t>
            </a:r>
            <a:r>
              <a:rPr lang="en-US" sz="1800" dirty="0"/>
              <a:t> Med 2017;14:e1002442</a:t>
            </a:r>
          </a:p>
          <a:p>
            <a:pPr algn="ctr"/>
            <a:r>
              <a:rPr lang="en-US" sz="1800" dirty="0" err="1"/>
              <a:t>Ortblad</a:t>
            </a:r>
            <a:r>
              <a:rPr lang="en-US" sz="1800" dirty="0"/>
              <a:t> et al. </a:t>
            </a:r>
            <a:r>
              <a:rPr lang="en-US" sz="1800" dirty="0" err="1"/>
              <a:t>PLoS</a:t>
            </a:r>
            <a:r>
              <a:rPr lang="en-US" sz="1800" dirty="0"/>
              <a:t> Med; 2017;14:e1002458</a:t>
            </a:r>
          </a:p>
          <a:p>
            <a:pPr algn="ctr">
              <a:spcBef>
                <a:spcPts val="600"/>
              </a:spcBef>
            </a:pPr>
            <a:r>
              <a:rPr lang="en-US" sz="1800" dirty="0"/>
              <a:t>Cluster randomized controlled trial; 965 sex workers in Zambia</a:t>
            </a:r>
          </a:p>
          <a:p>
            <a:pPr algn="ctr"/>
            <a:r>
              <a:rPr lang="en-US" sz="1800" dirty="0"/>
              <a:t>HIV testing at 1 and 4 month was higher in delivery and voucher arm than SoC arm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8F5098-5FBE-45CE-9A48-050E1AB36C91}"/>
              </a:ext>
            </a:extLst>
          </p:cNvPr>
          <p:cNvSpPr txBox="1"/>
          <p:nvPr/>
        </p:nvSpPr>
        <p:spPr>
          <a:xfrm>
            <a:off x="200551" y="4581128"/>
            <a:ext cx="8763938" cy="16158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Digital technology to support HIV self-testing among MSM</a:t>
            </a:r>
          </a:p>
          <a:p>
            <a:pPr algn="ctr"/>
            <a:r>
              <a:rPr lang="en-US" sz="1800" dirty="0" err="1"/>
              <a:t>LeGrand</a:t>
            </a:r>
            <a:r>
              <a:rPr lang="en-US" sz="1800" dirty="0"/>
              <a:t> et al. </a:t>
            </a:r>
            <a:r>
              <a:rPr lang="en-US" sz="1800" dirty="0" err="1"/>
              <a:t>Curr</a:t>
            </a:r>
            <a:r>
              <a:rPr lang="en-US" sz="1800" dirty="0"/>
              <a:t> </a:t>
            </a:r>
            <a:r>
              <a:rPr lang="en-US" sz="1800" dirty="0" err="1"/>
              <a:t>Opin</a:t>
            </a:r>
            <a:r>
              <a:rPr lang="en-US" sz="1800" dirty="0"/>
              <a:t> HIV AIDS 2017;12:425-31</a:t>
            </a:r>
          </a:p>
          <a:p>
            <a:pPr algn="ctr">
              <a:spcBef>
                <a:spcPts val="600"/>
              </a:spcBef>
            </a:pPr>
            <a:r>
              <a:rPr lang="en-US" sz="1800" dirty="0"/>
              <a:t>Review of technology-based approaches to increase/improve self-testing in MSM</a:t>
            </a:r>
          </a:p>
          <a:p>
            <a:pPr algn="ctr"/>
            <a:r>
              <a:rPr lang="en-US" sz="1800" dirty="0"/>
              <a:t>Interventions including HIV self-test distribution; platforms to distribute HIV self-tests;</a:t>
            </a:r>
          </a:p>
          <a:p>
            <a:pPr algn="ctr"/>
            <a:r>
              <a:rPr lang="en-US" sz="1800" dirty="0"/>
              <a:t>interventions to support the performance of HIV self-testing; promising approaches 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151382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68313" y="6446838"/>
            <a:ext cx="720725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A329C87-AE6F-7945-9A58-63524BAAE814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1026" name="Picture 2" descr="RÃ©sultat de recherche d'images pour &quot;uu logo&quot;">
            <a:extLst>
              <a:ext uri="{FF2B5EF4-FFF2-40B4-BE49-F238E27FC236}">
                <a16:creationId xmlns:a16="http://schemas.microsoft.com/office/drawing/2014/main" id="{196FAEA5-1F26-4F40-BDBE-682302B0A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932950"/>
            <a:ext cx="2049307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B4E463C-CCD6-4405-851B-8E7B538EE0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439151"/>
              </p:ext>
            </p:extLst>
          </p:nvPr>
        </p:nvGraphicFramePr>
        <p:xfrm>
          <a:off x="324296" y="1397000"/>
          <a:ext cx="8568184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8184">
                  <a:extLst>
                    <a:ext uri="{9D8B030D-6E8A-4147-A177-3AD203B41FA5}">
                      <a16:colId xmlns:a16="http://schemas.microsoft.com/office/drawing/2014/main" val="327715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sz="25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nl-NL" sz="25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5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Disclosure</a:t>
                      </a:r>
                      <a:r>
                        <a:rPr lang="nl-NL" sz="25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nl-NL" sz="25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speaker's</a:t>
                      </a:r>
                      <a:r>
                        <a:rPr lang="nl-NL" sz="25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5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interests</a:t>
                      </a:r>
                      <a:r>
                        <a:rPr lang="nl-NL" sz="25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5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nl-NL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  <a:p>
                      <a:pPr algn="ctr"/>
                      <a:r>
                        <a:rPr lang="en-US" sz="2500" dirty="0"/>
                        <a:t>No (potential) conflict of interests</a:t>
                      </a:r>
                    </a:p>
                    <a:p>
                      <a:pPr algn="ctr"/>
                      <a:endParaRPr lang="nl-NL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32565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02635" y="2105472"/>
            <a:ext cx="6696744" cy="4752528"/>
          </a:xfrm>
        </p:spPr>
        <p:txBody>
          <a:bodyPr anchor="b"/>
          <a:lstStyle/>
          <a:p>
            <a:pPr marL="0" indent="0">
              <a:lnSpc>
                <a:spcPct val="150000"/>
              </a:lnSpc>
              <a:spcBef>
                <a:spcPct val="0"/>
              </a:spcBef>
            </a:pPr>
            <a:r>
              <a:rPr lang="en-US" altLang="en-US" sz="3000" dirty="0">
                <a:latin typeface="Arial" charset="0"/>
                <a:ea typeface="Microsoft Sans Serif" charset="0"/>
                <a:cs typeface="Arial" charset="0"/>
              </a:rPr>
              <a:t>Self-sampling for STI testing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</a:pPr>
            <a:endParaRPr lang="en-US" altLang="en-US" dirty="0">
              <a:latin typeface="Arial" charset="0"/>
              <a:ea typeface="Microsoft Sans Serif" charset="0"/>
              <a:cs typeface="Arial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</a:pPr>
            <a:endParaRPr lang="en-US" altLang="en-US" sz="1400" dirty="0">
              <a:latin typeface="Arial" charset="0"/>
              <a:ea typeface="Microsoft Sans Serif" charset="0"/>
              <a:cs typeface="Arial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</a:pPr>
            <a:endParaRPr lang="en-US" altLang="en-US" sz="1400" dirty="0">
              <a:latin typeface="Arial" charset="0"/>
              <a:ea typeface="Microsoft Sans Serif" charset="0"/>
              <a:cs typeface="Arial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</a:pPr>
            <a:endParaRPr lang="en-US" altLang="en-US" sz="1400" dirty="0">
              <a:latin typeface="Arial" charset="0"/>
              <a:ea typeface="Microsoft Sans Serif" charset="0"/>
              <a:cs typeface="Arial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</a:pPr>
            <a:endParaRPr lang="en-US" altLang="en-US" sz="1400" dirty="0">
              <a:latin typeface="Arial" charset="0"/>
              <a:ea typeface="Microsoft Sans Serif" charset="0"/>
              <a:cs typeface="Arial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</a:pPr>
            <a:endParaRPr lang="en-US" altLang="en-US" sz="1400" dirty="0">
              <a:latin typeface="Arial" charset="0"/>
              <a:ea typeface="Microsoft Sans Serif" charset="0"/>
              <a:cs typeface="Arial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</a:pPr>
            <a:endParaRPr lang="en-US" altLang="en-US" sz="1400" dirty="0">
              <a:latin typeface="Arial" charset="0"/>
              <a:ea typeface="Microsoft Sans Serif" charset="0"/>
              <a:cs typeface="Arial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</a:pPr>
            <a:endParaRPr lang="en-US" altLang="en-US" sz="1400" dirty="0">
              <a:latin typeface="Arial" charset="0"/>
              <a:ea typeface="Microsoft Sans Serif" charset="0"/>
              <a:cs typeface="Arial" charset="0"/>
            </a:endParaRPr>
          </a:p>
        </p:txBody>
      </p:sp>
      <p:pic>
        <p:nvPicPr>
          <p:cNvPr id="2050" name="Picture 2" descr="RÃ©sultat de recherche d'images pour &quot;uu logo&quot;">
            <a:extLst>
              <a:ext uri="{FF2B5EF4-FFF2-40B4-BE49-F238E27FC236}">
                <a16:creationId xmlns:a16="http://schemas.microsoft.com/office/drawing/2014/main" id="{305EC9D1-FC66-479A-976C-F03B627E1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635" y="620688"/>
            <a:ext cx="258892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268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Online platforms for Chlamydia testing</a:t>
            </a:r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46838"/>
            <a:ext cx="720725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A329C87-AE6F-7945-9A58-63524BAAE814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5" name="Picture 2" descr="RÃ©sultat de recherche d'images pour &quot;uu logo&quot;">
            <a:extLst>
              <a:ext uri="{FF2B5EF4-FFF2-40B4-BE49-F238E27FC236}">
                <a16:creationId xmlns:a16="http://schemas.microsoft.com/office/drawing/2014/main" id="{09B7D595-74BD-40AA-87F8-361590965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932950"/>
            <a:ext cx="2049307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AC663A-9B39-4948-99A8-09655FA567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4" y="3854550"/>
            <a:ext cx="2596056" cy="259228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0BA5C9-9F87-4095-AC38-22E48FA0D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625" y="1248961"/>
            <a:ext cx="7800791" cy="246807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BDC339-20D3-4144-BA4A-72DC9D4BF9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112" y="1130538"/>
            <a:ext cx="3329790" cy="2102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C4980B-ECBF-4B84-97E8-E30D245521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5051" y="4101036"/>
            <a:ext cx="5233413" cy="163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80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HPV self-sampling in key populations</a:t>
            </a:r>
          </a:p>
        </p:txBody>
      </p:sp>
      <p:sp>
        <p:nvSpPr>
          <p:cNvPr id="10242" name="Text Placeholder 3"/>
          <p:cNvSpPr>
            <a:spLocks noGrp="1"/>
          </p:cNvSpPr>
          <p:nvPr>
            <p:ph type="body" idx="10"/>
          </p:nvPr>
        </p:nvSpPr>
        <p:spPr>
          <a:xfrm>
            <a:off x="502094" y="1196752"/>
            <a:ext cx="8462393" cy="460692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500" dirty="0"/>
              <a:t>Women living with HIV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Systematic review </a:t>
            </a:r>
            <a:r>
              <a:rPr lang="en-US" sz="1800" dirty="0"/>
              <a:t>(Wong et al. </a:t>
            </a:r>
            <a:r>
              <a:rPr lang="en-US" sz="1800" dirty="0" err="1"/>
              <a:t>Curr</a:t>
            </a:r>
            <a:r>
              <a:rPr lang="en-US" sz="1800" dirty="0"/>
              <a:t> </a:t>
            </a:r>
            <a:r>
              <a:rPr lang="en-US" sz="1800" dirty="0" err="1"/>
              <a:t>Oncol</a:t>
            </a:r>
            <a:r>
              <a:rPr lang="en-US" sz="1800" dirty="0"/>
              <a:t> 2018;25:e73-e82)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Inadequate knowledge on HPV and cervical cancer prevention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Randomized trial </a:t>
            </a:r>
            <a:r>
              <a:rPr lang="en-US" sz="1800" dirty="0"/>
              <a:t>(Murphy et al. J Low </a:t>
            </a:r>
            <a:r>
              <a:rPr lang="en-US" sz="1800" dirty="0" err="1"/>
              <a:t>Genit</a:t>
            </a:r>
            <a:r>
              <a:rPr lang="en-US" sz="1800" dirty="0"/>
              <a:t> Tract Dis 2016;20:139-44)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Self-sampling and results counselling did not increase testing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500" dirty="0"/>
              <a:t>Anal cancer in PLHIV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Systematic review </a:t>
            </a:r>
            <a:r>
              <a:rPr lang="en-US" sz="1800" dirty="0"/>
              <a:t>(Poon et al. </a:t>
            </a:r>
            <a:r>
              <a:rPr lang="en-US" sz="1800" dirty="0" err="1"/>
              <a:t>Curr</a:t>
            </a:r>
            <a:r>
              <a:rPr lang="en-US" sz="1800" dirty="0"/>
              <a:t> </a:t>
            </a:r>
            <a:r>
              <a:rPr lang="en-US" sz="1800" dirty="0" err="1"/>
              <a:t>Oncol</a:t>
            </a:r>
            <a:r>
              <a:rPr lang="en-US" sz="1800" dirty="0"/>
              <a:t> 2018;25:e83-e89)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HIV+ MSM limited knowledge on risk of HIV/HPV co-infection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Evaluation study </a:t>
            </a:r>
            <a:r>
              <a:rPr lang="en-US" sz="1800" dirty="0"/>
              <a:t>(</a:t>
            </a:r>
            <a:r>
              <a:rPr lang="en-US" sz="1800" dirty="0" err="1"/>
              <a:t>Tamalet</a:t>
            </a:r>
            <a:r>
              <a:rPr lang="en-US" sz="1800" dirty="0"/>
              <a:t> et al. </a:t>
            </a:r>
            <a:r>
              <a:rPr lang="en-US" sz="1800" dirty="0" err="1"/>
              <a:t>Intervirology</a:t>
            </a:r>
            <a:r>
              <a:rPr lang="en-US" sz="1800" dirty="0"/>
              <a:t> 2016;59:118-22)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High acceptability and feasibility of anal self-swab; high positivity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500" dirty="0"/>
              <a:t>Trans masculine individuals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Evaluation study </a:t>
            </a:r>
            <a:r>
              <a:rPr lang="en-US" sz="1800" dirty="0"/>
              <a:t>(Reisner et al. </a:t>
            </a:r>
            <a:r>
              <a:rPr lang="en-US" sz="1800" dirty="0" err="1"/>
              <a:t>PLoS</a:t>
            </a:r>
            <a:r>
              <a:rPr lang="en-US" sz="1800" dirty="0"/>
              <a:t> One 2018;13:e0190172)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150 TM participants with a cervix; self vs provider swabbing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Preference for self-swab; similar specificity, lower sensitivity</a:t>
            </a:r>
          </a:p>
          <a:p>
            <a:pPr fontAlgn="auto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500" dirty="0"/>
          </a:p>
          <a:p>
            <a:pPr marL="712788" indent="-355600" fontAlgn="auto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712788" indent="-355600" fontAlgn="auto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712788" indent="-355600" fontAlgn="auto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500" dirty="0"/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46838"/>
            <a:ext cx="720725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A329C87-AE6F-7945-9A58-63524BAAE814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9" name="Picture 2" descr="RÃ©sultat de recherche d'images pour &quot;uu logo&quot;">
            <a:extLst>
              <a:ext uri="{FF2B5EF4-FFF2-40B4-BE49-F238E27FC236}">
                <a16:creationId xmlns:a16="http://schemas.microsoft.com/office/drawing/2014/main" id="{6219A6F5-A88D-4E5C-B3A9-7E90148B5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932950"/>
            <a:ext cx="2049307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851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02635" y="2105472"/>
            <a:ext cx="6696744" cy="4752528"/>
          </a:xfrm>
        </p:spPr>
        <p:txBody>
          <a:bodyPr anchor="b"/>
          <a:lstStyle/>
          <a:p>
            <a:pPr marL="0" indent="0">
              <a:lnSpc>
                <a:spcPct val="150000"/>
              </a:lnSpc>
              <a:spcBef>
                <a:spcPct val="0"/>
              </a:spcBef>
            </a:pPr>
            <a:r>
              <a:rPr lang="en-US" altLang="en-US" sz="3000" dirty="0">
                <a:latin typeface="Arial" charset="0"/>
                <a:ea typeface="Microsoft Sans Serif" charset="0"/>
                <a:cs typeface="Arial" charset="0"/>
              </a:rPr>
              <a:t>Wrapping up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</a:pPr>
            <a:endParaRPr lang="en-US" altLang="en-US" dirty="0">
              <a:latin typeface="Arial" charset="0"/>
              <a:ea typeface="Microsoft Sans Serif" charset="0"/>
              <a:cs typeface="Arial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</a:pPr>
            <a:endParaRPr lang="en-US" altLang="en-US" sz="1400" dirty="0">
              <a:latin typeface="Arial" charset="0"/>
              <a:ea typeface="Microsoft Sans Serif" charset="0"/>
              <a:cs typeface="Arial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</a:pPr>
            <a:endParaRPr lang="en-US" altLang="en-US" sz="1400" dirty="0">
              <a:latin typeface="Arial" charset="0"/>
              <a:ea typeface="Microsoft Sans Serif" charset="0"/>
              <a:cs typeface="Arial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</a:pPr>
            <a:endParaRPr lang="en-US" altLang="en-US" sz="1400" dirty="0">
              <a:latin typeface="Arial" charset="0"/>
              <a:ea typeface="Microsoft Sans Serif" charset="0"/>
              <a:cs typeface="Arial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</a:pPr>
            <a:endParaRPr lang="en-US" altLang="en-US" sz="1400" dirty="0">
              <a:latin typeface="Arial" charset="0"/>
              <a:ea typeface="Microsoft Sans Serif" charset="0"/>
              <a:cs typeface="Arial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</a:pPr>
            <a:endParaRPr lang="en-US" altLang="en-US" sz="1400" dirty="0">
              <a:latin typeface="Arial" charset="0"/>
              <a:ea typeface="Microsoft Sans Serif" charset="0"/>
              <a:cs typeface="Arial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</a:pPr>
            <a:endParaRPr lang="en-US" altLang="en-US" sz="1400" dirty="0">
              <a:latin typeface="Arial" charset="0"/>
              <a:ea typeface="Microsoft Sans Serif" charset="0"/>
              <a:cs typeface="Arial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</a:pPr>
            <a:endParaRPr lang="en-US" altLang="en-US" sz="1400" dirty="0">
              <a:latin typeface="Arial" charset="0"/>
              <a:ea typeface="Microsoft Sans Serif" charset="0"/>
              <a:cs typeface="Arial" charset="0"/>
            </a:endParaRPr>
          </a:p>
        </p:txBody>
      </p:sp>
      <p:pic>
        <p:nvPicPr>
          <p:cNvPr id="2050" name="Picture 2" descr="RÃ©sultat de recherche d'images pour &quot;uu logo&quot;">
            <a:extLst>
              <a:ext uri="{FF2B5EF4-FFF2-40B4-BE49-F238E27FC236}">
                <a16:creationId xmlns:a16="http://schemas.microsoft.com/office/drawing/2014/main" id="{305EC9D1-FC66-479A-976C-F03B627E1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635" y="620688"/>
            <a:ext cx="258892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726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Some concluding remarks</a:t>
            </a:r>
          </a:p>
        </p:txBody>
      </p:sp>
      <p:sp>
        <p:nvSpPr>
          <p:cNvPr id="10242" name="Text Placeholder 3"/>
          <p:cNvSpPr>
            <a:spLocks noGrp="1"/>
          </p:cNvSpPr>
          <p:nvPr>
            <p:ph type="body" idx="10"/>
          </p:nvPr>
        </p:nvSpPr>
        <p:spPr>
          <a:xfrm>
            <a:off x="502095" y="1196752"/>
            <a:ext cx="8208962" cy="4606925"/>
          </a:xfr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500" dirty="0"/>
              <a:t>Substantial body of research</a:t>
            </a:r>
          </a:p>
          <a:p>
            <a:pPr lvl="3" fontAlgn="auto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Performance, preference, uptake of modalities</a:t>
            </a:r>
          </a:p>
          <a:p>
            <a:pPr fontAlgn="auto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500" dirty="0"/>
              <a:t>Contemporary research focus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Delivery; online and secondary distribution</a:t>
            </a:r>
          </a:p>
          <a:p>
            <a:pPr lvl="3" fontAlgn="auto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Linkage to care; linkage to confirmation and prevention?</a:t>
            </a:r>
          </a:p>
          <a:p>
            <a:pPr fontAlgn="auto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500" dirty="0"/>
              <a:t>Critical research questions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Variability in adoption; context and influencing factors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Impact and cost-effectiveness of testing modalities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Social stigma; partner coercion, rejection and violence</a:t>
            </a:r>
          </a:p>
          <a:p>
            <a:pPr fontAlgn="auto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500" dirty="0"/>
          </a:p>
          <a:p>
            <a:pPr marL="712788" indent="-355600" fontAlgn="auto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712788" indent="-355600" fontAlgn="auto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712788" indent="-355600" fontAlgn="auto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500" dirty="0"/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46838"/>
            <a:ext cx="720725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A329C87-AE6F-7945-9A58-63524BAAE814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9" name="Picture 2" descr="RÃ©sultat de recherche d'images pour &quot;uu logo&quot;">
            <a:extLst>
              <a:ext uri="{FF2B5EF4-FFF2-40B4-BE49-F238E27FC236}">
                <a16:creationId xmlns:a16="http://schemas.microsoft.com/office/drawing/2014/main" id="{6219A6F5-A88D-4E5C-B3A9-7E90148B5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932950"/>
            <a:ext cx="2049307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011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68313" y="6446838"/>
            <a:ext cx="720725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A329C87-AE6F-7945-9A58-63524BAAE814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4" name="Picture 2" descr="RÃ©sultat de recherche d'images pour &quot;uu logo&quot;">
            <a:extLst>
              <a:ext uri="{FF2B5EF4-FFF2-40B4-BE49-F238E27FC236}">
                <a16:creationId xmlns:a16="http://schemas.microsoft.com/office/drawing/2014/main" id="{B61A3ED4-E0BF-4D3A-A9EA-2AC812DCC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932950"/>
            <a:ext cx="2049307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FA7C46-2C84-4666-AA13-551E1B2713C4}"/>
              </a:ext>
            </a:extLst>
          </p:cNvPr>
          <p:cNvSpPr txBox="1"/>
          <p:nvPr/>
        </p:nvSpPr>
        <p:spPr>
          <a:xfrm>
            <a:off x="2123728" y="3212976"/>
            <a:ext cx="4248472" cy="83715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sz="2200" b="1" dirty="0">
                <a:latin typeface="+mj-lt"/>
                <a:ea typeface="+mn-ea"/>
              </a:rPr>
              <a:t>j.dewit@uu.nl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sz="2200" b="1" dirty="0">
                <a:latin typeface="+mj-lt"/>
                <a:ea typeface="+mn-ea"/>
              </a:rPr>
              <a:t>j.dewit@unsw.edu.au</a:t>
            </a:r>
            <a:endParaRPr kumimoji="0" lang="nl-NL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9BC534-90FB-44E9-8A68-B26A7EF47969}"/>
              </a:ext>
            </a:extLst>
          </p:cNvPr>
          <p:cNvSpPr txBox="1"/>
          <p:nvPr/>
        </p:nvSpPr>
        <p:spPr>
          <a:xfrm>
            <a:off x="2123728" y="2060848"/>
            <a:ext cx="4532010" cy="4770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Thank you for your attention</a:t>
            </a:r>
            <a:endParaRPr kumimoji="0" lang="nl-NL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886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Promoting HIV/STI testing</a:t>
            </a:r>
          </a:p>
        </p:txBody>
      </p:sp>
      <p:sp>
        <p:nvSpPr>
          <p:cNvPr id="10242" name="Text Placeholder 3"/>
          <p:cNvSpPr>
            <a:spLocks noGrp="1"/>
          </p:cNvSpPr>
          <p:nvPr>
            <p:ph type="body" idx="10"/>
          </p:nvPr>
        </p:nvSpPr>
        <p:spPr>
          <a:xfrm>
            <a:off x="502095" y="1196752"/>
            <a:ext cx="8208962" cy="4606925"/>
          </a:xfr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500" dirty="0"/>
              <a:t>Critical gateway to prevention, treatment, care</a:t>
            </a:r>
          </a:p>
          <a:p>
            <a:pPr fontAlgn="auto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500" dirty="0"/>
              <a:t>Reducing undiagnosed infections/late presentation</a:t>
            </a:r>
          </a:p>
          <a:p>
            <a:pPr fontAlgn="auto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500" dirty="0"/>
              <a:t>Overcoming practical/social/psychological barriers</a:t>
            </a:r>
          </a:p>
          <a:p>
            <a:pPr fontAlgn="auto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500" dirty="0"/>
              <a:t>Testing in non-clinical/non-traditional settings</a:t>
            </a:r>
          </a:p>
          <a:p>
            <a:pPr marL="712788" indent="-355600" fontAlgn="auto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712788" indent="-355600" fontAlgn="auto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712788" indent="-355600" fontAlgn="auto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500" dirty="0"/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46838"/>
            <a:ext cx="720725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A329C87-AE6F-7945-9A58-63524BAAE814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9" name="Picture 2" descr="RÃ©sultat de recherche d'images pour &quot;uu logo&quot;">
            <a:extLst>
              <a:ext uri="{FF2B5EF4-FFF2-40B4-BE49-F238E27FC236}">
                <a16:creationId xmlns:a16="http://schemas.microsoft.com/office/drawing/2014/main" id="{6219A6F5-A88D-4E5C-B3A9-7E90148B5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932950"/>
            <a:ext cx="2049307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341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Terminology</a:t>
            </a:r>
          </a:p>
        </p:txBody>
      </p:sp>
      <p:sp>
        <p:nvSpPr>
          <p:cNvPr id="10242" name="Text Placeholder 3"/>
          <p:cNvSpPr>
            <a:spLocks noGrp="1"/>
          </p:cNvSpPr>
          <p:nvPr>
            <p:ph type="body" idx="10"/>
          </p:nvPr>
        </p:nvSpPr>
        <p:spPr>
          <a:xfrm>
            <a:off x="502094" y="1196752"/>
            <a:ext cx="8462393" cy="4606925"/>
          </a:xfr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500" b="1" dirty="0"/>
              <a:t>Community-based testing</a:t>
            </a:r>
          </a:p>
          <a:p>
            <a:pPr marL="896937" lvl="2" indent="-3429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Testing in wide range of settings outside health facilities</a:t>
            </a:r>
          </a:p>
          <a:p>
            <a:pPr marL="342900" lvl="2" indent="-342900" fontAlgn="auto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500" b="1" dirty="0">
                <a:ea typeface="ＭＳ Ｐゴシック" charset="-128"/>
              </a:rPr>
              <a:t>Home-based testing</a:t>
            </a:r>
          </a:p>
          <a:p>
            <a:pPr marL="896937" lvl="2" indent="-3429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Approaching people in their home; door-to-door approach</a:t>
            </a:r>
          </a:p>
          <a:p>
            <a:pPr marL="342900" lvl="2" indent="-342900" fontAlgn="auto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500" b="1" dirty="0">
                <a:ea typeface="ＭＳ Ｐゴシック" charset="-128"/>
              </a:rPr>
              <a:t>Self-testing </a:t>
            </a:r>
          </a:p>
          <a:p>
            <a:pPr marL="896937" lvl="2" indent="-3429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Self-obtaining and processing specimen; interpreting result</a:t>
            </a:r>
          </a:p>
          <a:p>
            <a:pPr marL="342900" lvl="2" indent="-342900" fontAlgn="auto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500" b="1" dirty="0">
                <a:ea typeface="ＭＳ Ｐゴシック" charset="-128"/>
              </a:rPr>
              <a:t>Self-sampling</a:t>
            </a:r>
          </a:p>
          <a:p>
            <a:pPr marL="896937" lvl="2" indent="-3429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Self-obtaining specimen; sending to lab for processing/result</a:t>
            </a:r>
          </a:p>
          <a:p>
            <a:pPr marL="712788" indent="-355600" fontAlgn="auto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2500" dirty="0"/>
          </a:p>
          <a:p>
            <a:pPr marL="712788" indent="-355600" fontAlgn="auto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2500" dirty="0"/>
          </a:p>
          <a:p>
            <a:pPr marL="712788" indent="-355600" fontAlgn="auto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2500" dirty="0"/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46838"/>
            <a:ext cx="720725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A329C87-AE6F-7945-9A58-63524BAAE814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5" name="Picture 2" descr="RÃ©sultat de recherche d'images pour &quot;uu logo&quot;">
            <a:extLst>
              <a:ext uri="{FF2B5EF4-FFF2-40B4-BE49-F238E27FC236}">
                <a16:creationId xmlns:a16="http://schemas.microsoft.com/office/drawing/2014/main" id="{3536CC08-9A42-4B29-8D92-04F91C284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932950"/>
            <a:ext cx="2049307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379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Synopsis of recent evidence</a:t>
            </a:r>
          </a:p>
        </p:txBody>
      </p:sp>
      <p:sp>
        <p:nvSpPr>
          <p:cNvPr id="10242" name="Text Placeholder 3"/>
          <p:cNvSpPr>
            <a:spLocks noGrp="1"/>
          </p:cNvSpPr>
          <p:nvPr>
            <p:ph type="body" idx="10"/>
          </p:nvPr>
        </p:nvSpPr>
        <p:spPr>
          <a:xfrm>
            <a:off x="502095" y="1196752"/>
            <a:ext cx="8208962" cy="4606925"/>
          </a:xfr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500" b="1" dirty="0"/>
              <a:t>Quick scan of the literature</a:t>
            </a:r>
          </a:p>
          <a:p>
            <a:pPr marL="884237" lvl="2" indent="-3429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dirty="0" err="1"/>
              <a:t>Pubmed</a:t>
            </a:r>
            <a:r>
              <a:rPr lang="en-US" sz="2200" dirty="0"/>
              <a:t> database</a:t>
            </a:r>
          </a:p>
          <a:p>
            <a:pPr marL="884237" lvl="2" indent="-3429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Last updated 20/7/2018</a:t>
            </a:r>
          </a:p>
          <a:p>
            <a:pPr marL="342900" lvl="2" indent="-342900" fontAlgn="auto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500" b="1" dirty="0">
                <a:ea typeface="ＭＳ Ｐゴシック" charset="-128"/>
              </a:rPr>
              <a:t>Combination of key words</a:t>
            </a:r>
          </a:p>
          <a:p>
            <a:pPr marL="896937" lvl="2" indent="-3429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HIV or STI or STD or Chlamydia or Gonorrhea or Syphilis</a:t>
            </a:r>
          </a:p>
          <a:p>
            <a:pPr marL="896937" lvl="2" indent="-3429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Test* or </a:t>
            </a:r>
            <a:r>
              <a:rPr lang="en-US" sz="2200" dirty="0" err="1"/>
              <a:t>Sampl</a:t>
            </a:r>
            <a:r>
              <a:rPr lang="en-US" sz="2200" dirty="0"/>
              <a:t>*</a:t>
            </a:r>
          </a:p>
          <a:p>
            <a:pPr marL="896937" lvl="2" indent="-3429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Home or Self or Community or Point-of-care</a:t>
            </a:r>
          </a:p>
          <a:p>
            <a:pPr marL="342900" lvl="2" indent="-342900" fontAlgn="auto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500" b="1" dirty="0">
                <a:ea typeface="ＭＳ Ｐゴシック" charset="-128"/>
              </a:rPr>
              <a:t>Large number of records  </a:t>
            </a:r>
          </a:p>
          <a:p>
            <a:pPr marL="896937" lvl="2" indent="-3429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Total: &gt;13,000; &gt;5,500 in past 5 years (in English)</a:t>
            </a:r>
          </a:p>
          <a:p>
            <a:pPr marL="896937" lvl="2" indent="-3429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Syntheses, trials, comparisons, evaluations </a:t>
            </a:r>
          </a:p>
          <a:p>
            <a:pPr marL="896937" lvl="2" indent="-3429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139 identified as relevant for research summary</a:t>
            </a:r>
          </a:p>
          <a:p>
            <a:pPr marL="700088" fontAlgn="auto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2500" dirty="0"/>
          </a:p>
          <a:p>
            <a:pPr marL="712788" indent="-355600" fontAlgn="auto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2500" dirty="0"/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46838"/>
            <a:ext cx="720725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A329C87-AE6F-7945-9A58-63524BAAE814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5" name="Picture 2" descr="RÃ©sultat de recherche d'images pour &quot;uu logo&quot;">
            <a:extLst>
              <a:ext uri="{FF2B5EF4-FFF2-40B4-BE49-F238E27FC236}">
                <a16:creationId xmlns:a16="http://schemas.microsoft.com/office/drawing/2014/main" id="{ECAB0D42-DE06-4760-8FB3-CE549E1FB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932950"/>
            <a:ext cx="2049307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870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Diversity of topics</a:t>
            </a:r>
          </a:p>
        </p:txBody>
      </p:sp>
      <p:sp>
        <p:nvSpPr>
          <p:cNvPr id="10242" name="Text Placeholder 3"/>
          <p:cNvSpPr>
            <a:spLocks noGrp="1"/>
          </p:cNvSpPr>
          <p:nvPr>
            <p:ph type="body" idx="10"/>
          </p:nvPr>
        </p:nvSpPr>
        <p:spPr>
          <a:xfrm>
            <a:off x="502095" y="1196752"/>
            <a:ext cx="8208962" cy="4606925"/>
          </a:xfr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500" dirty="0"/>
              <a:t>Accuracy of test</a:t>
            </a:r>
          </a:p>
          <a:p>
            <a:pPr marL="342900" lvl="2" indent="-342900"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500" dirty="0">
                <a:ea typeface="ＭＳ Ｐゴシック" charset="-128"/>
              </a:rPr>
              <a:t>Ability to sample/test</a:t>
            </a:r>
          </a:p>
          <a:p>
            <a:pPr marL="342900" lvl="2" indent="-342900"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500" dirty="0">
                <a:ea typeface="ＭＳ Ｐゴシック" charset="-128"/>
              </a:rPr>
              <a:t>Preference/acceptability </a:t>
            </a:r>
          </a:p>
          <a:p>
            <a:pPr marL="342900" lvl="2" indent="-342900"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500" dirty="0">
                <a:ea typeface="ＭＳ Ｐゴシック" charset="-128"/>
              </a:rPr>
              <a:t>Uptake/effect of modality</a:t>
            </a:r>
          </a:p>
          <a:p>
            <a:pPr marL="342900" lvl="2" indent="-342900"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500" dirty="0">
                <a:ea typeface="ＭＳ Ｐゴシック" charset="-128"/>
              </a:rPr>
              <a:t>Implementation/delivery</a:t>
            </a:r>
          </a:p>
          <a:p>
            <a:pPr marL="342900" lvl="2" indent="-342900"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500" dirty="0">
                <a:ea typeface="ＭＳ Ｐゴシック" charset="-128"/>
              </a:rPr>
              <a:t>Service linkage/referral</a:t>
            </a:r>
          </a:p>
          <a:p>
            <a:pPr marL="342900" lvl="2" indent="-342900"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500" dirty="0">
                <a:ea typeface="ＭＳ Ｐゴシック" charset="-128"/>
              </a:rPr>
              <a:t>Social harms/benefits</a:t>
            </a:r>
          </a:p>
          <a:p>
            <a:pPr marL="0" lvl="2" indent="0" fontAlgn="auto">
              <a:spcBef>
                <a:spcPts val="1200"/>
              </a:spcBef>
              <a:spcAft>
                <a:spcPts val="0"/>
              </a:spcAft>
              <a:buNone/>
            </a:pPr>
            <a:endParaRPr lang="en-US" sz="2500" dirty="0">
              <a:ea typeface="ＭＳ Ｐゴシック" charset="-128"/>
            </a:endParaRPr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46838"/>
            <a:ext cx="720725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A329C87-AE6F-7945-9A58-63524BAAE814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5" name="Picture 2" descr="RÃ©sultat de recherche d'images pour &quot;uu logo&quot;">
            <a:extLst>
              <a:ext uri="{FF2B5EF4-FFF2-40B4-BE49-F238E27FC236}">
                <a16:creationId xmlns:a16="http://schemas.microsoft.com/office/drawing/2014/main" id="{09B7D595-74BD-40AA-87F8-361590965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932950"/>
            <a:ext cx="2049307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480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02635" y="2105472"/>
            <a:ext cx="6696744" cy="4752528"/>
          </a:xfrm>
        </p:spPr>
        <p:txBody>
          <a:bodyPr anchor="b"/>
          <a:lstStyle/>
          <a:p>
            <a:pPr marL="0" indent="0">
              <a:lnSpc>
                <a:spcPct val="150000"/>
              </a:lnSpc>
              <a:spcBef>
                <a:spcPct val="0"/>
              </a:spcBef>
            </a:pPr>
            <a:r>
              <a:rPr lang="en-US" altLang="en-US" sz="3000" dirty="0">
                <a:latin typeface="Arial" charset="0"/>
                <a:ea typeface="Microsoft Sans Serif" charset="0"/>
                <a:cs typeface="Arial" charset="0"/>
              </a:rPr>
              <a:t>Community-based HIV testing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</a:pPr>
            <a:endParaRPr lang="en-US" altLang="en-US" dirty="0">
              <a:latin typeface="Arial" charset="0"/>
              <a:ea typeface="Microsoft Sans Serif" charset="0"/>
              <a:cs typeface="Arial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</a:pPr>
            <a:endParaRPr lang="en-US" altLang="en-US" sz="1400" dirty="0">
              <a:latin typeface="Arial" charset="0"/>
              <a:ea typeface="Microsoft Sans Serif" charset="0"/>
              <a:cs typeface="Arial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</a:pPr>
            <a:endParaRPr lang="en-US" altLang="en-US" sz="1400" dirty="0">
              <a:latin typeface="Arial" charset="0"/>
              <a:ea typeface="Microsoft Sans Serif" charset="0"/>
              <a:cs typeface="Arial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</a:pPr>
            <a:endParaRPr lang="en-US" altLang="en-US" sz="1400" dirty="0">
              <a:latin typeface="Arial" charset="0"/>
              <a:ea typeface="Microsoft Sans Serif" charset="0"/>
              <a:cs typeface="Arial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</a:pPr>
            <a:endParaRPr lang="en-US" altLang="en-US" sz="1400" dirty="0">
              <a:latin typeface="Arial" charset="0"/>
              <a:ea typeface="Microsoft Sans Serif" charset="0"/>
              <a:cs typeface="Arial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</a:pPr>
            <a:endParaRPr lang="en-US" altLang="en-US" sz="1400" dirty="0">
              <a:latin typeface="Arial" charset="0"/>
              <a:ea typeface="Microsoft Sans Serif" charset="0"/>
              <a:cs typeface="Arial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</a:pPr>
            <a:endParaRPr lang="en-US" altLang="en-US" sz="1400" dirty="0">
              <a:latin typeface="Arial" charset="0"/>
              <a:ea typeface="Microsoft Sans Serif" charset="0"/>
              <a:cs typeface="Arial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</a:pPr>
            <a:endParaRPr lang="en-US" altLang="en-US" sz="1400" dirty="0">
              <a:latin typeface="Arial" charset="0"/>
              <a:ea typeface="Microsoft Sans Serif" charset="0"/>
              <a:cs typeface="Arial" charset="0"/>
            </a:endParaRPr>
          </a:p>
        </p:txBody>
      </p:sp>
      <p:pic>
        <p:nvPicPr>
          <p:cNvPr id="2050" name="Picture 2" descr="RÃ©sultat de recherche d'images pour &quot;uu logo&quot;">
            <a:extLst>
              <a:ext uri="{FF2B5EF4-FFF2-40B4-BE49-F238E27FC236}">
                <a16:creationId xmlns:a16="http://schemas.microsoft.com/office/drawing/2014/main" id="{305EC9D1-FC66-479A-976C-F03B627E1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635" y="620688"/>
            <a:ext cx="258892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577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46838"/>
            <a:ext cx="720725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A329C87-AE6F-7945-9A58-63524BAAE814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5" name="Picture 2" descr="RÃ©sultat de recherche d'images pour &quot;uu logo&quot;">
            <a:extLst>
              <a:ext uri="{FF2B5EF4-FFF2-40B4-BE49-F238E27FC236}">
                <a16:creationId xmlns:a16="http://schemas.microsoft.com/office/drawing/2014/main" id="{09B7D595-74BD-40AA-87F8-361590965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932950"/>
            <a:ext cx="2049307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7E7478-07D3-4D75-A465-6D7BFF1CD58B}"/>
              </a:ext>
            </a:extLst>
          </p:cNvPr>
          <p:cNvSpPr txBox="1"/>
          <p:nvPr/>
        </p:nvSpPr>
        <p:spPr>
          <a:xfrm>
            <a:off x="720725" y="183452"/>
            <a:ext cx="7811715" cy="60631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sz="2500" b="1" dirty="0">
                <a:latin typeface="+mn-lt"/>
                <a:ea typeface="+mn-ea"/>
              </a:rPr>
              <a:t>Range of community-based a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pproaches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 identified </a:t>
            </a:r>
            <a:endParaRPr lang="en-US" sz="2500" b="1" dirty="0">
              <a:latin typeface="+mn-lt"/>
              <a:ea typeface="+mn-ea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Door-to-door (home) testing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sz="2200" dirty="0">
                <a:latin typeface="+mn-lt"/>
                <a:ea typeface="+mn-ea"/>
              </a:rPr>
              <a:t>	Mobile testing service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sz="2200" dirty="0">
                <a:latin typeface="+mn-lt"/>
                <a:ea typeface="+mn-ea"/>
              </a:rPr>
              <a:t>	Index testing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sz="2200" dirty="0">
                <a:latin typeface="+mn-lt"/>
                <a:ea typeface="+mn-ea"/>
              </a:rPr>
              <a:t>	Workplace testing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sz="2200" dirty="0">
                <a:latin typeface="+mn-lt"/>
                <a:ea typeface="+mn-ea"/>
              </a:rPr>
              <a:t>	School testing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sz="2200" dirty="0">
                <a:latin typeface="+mn-lt"/>
                <a:ea typeface="+mn-ea"/>
              </a:rPr>
              <a:t>	Church testing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sz="2200" dirty="0">
                <a:latin typeface="+mn-lt"/>
                <a:ea typeface="+mn-ea"/>
              </a:rPr>
              <a:t>	Self-testing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</a:pPr>
            <a:r>
              <a:rPr lang="en-US" sz="2500" b="1" dirty="0">
                <a:latin typeface="+mn-lt"/>
              </a:rPr>
              <a:t>Community-based approaches increased: 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US" sz="2200" dirty="0">
                <a:latin typeface="+mn-lt"/>
              </a:rPr>
              <a:t>	</a:t>
            </a:r>
            <a:r>
              <a:rPr lang="en-US" sz="2200" dirty="0">
                <a:latin typeface="+mn-lt"/>
                <a:ea typeface="+mn-ea"/>
              </a:rPr>
              <a:t>HIV testing and counseling uptake 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US" sz="2200" dirty="0">
                <a:latin typeface="+mn-lt"/>
                <a:ea typeface="+mn-ea"/>
              </a:rPr>
              <a:t>	Proportion of first-time testers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US" sz="2200" dirty="0">
                <a:latin typeface="+mn-lt"/>
                <a:ea typeface="+mn-ea"/>
              </a:rPr>
              <a:t>	Proportion with CD4 &gt;350</a:t>
            </a:r>
            <a:endParaRPr lang="en-US" sz="2000" dirty="0">
              <a:latin typeface="+mn-lt"/>
            </a:endParaRPr>
          </a:p>
          <a:p>
            <a:pPr marL="342900" indent="-342900" algn="r" fontAlgn="auto">
              <a:spcBef>
                <a:spcPts val="2400"/>
              </a:spcBef>
              <a:spcAft>
                <a:spcPts val="0"/>
              </a:spcAft>
            </a:pPr>
            <a:r>
              <a:rPr lang="en-US" sz="2000" dirty="0" err="1">
                <a:latin typeface="+mn-lt"/>
                <a:ea typeface="+mn-ea"/>
              </a:rPr>
              <a:t>Suthar</a:t>
            </a:r>
            <a:r>
              <a:rPr lang="en-US" sz="2000" dirty="0">
                <a:latin typeface="+mn-lt"/>
                <a:ea typeface="+mn-ea"/>
              </a:rPr>
              <a:t> et al. </a:t>
            </a:r>
            <a:r>
              <a:rPr lang="en-US" sz="2000" dirty="0" err="1">
                <a:latin typeface="+mn-lt"/>
                <a:ea typeface="+mn-ea"/>
              </a:rPr>
              <a:t>PLoS</a:t>
            </a:r>
            <a:r>
              <a:rPr lang="en-US" sz="2000" dirty="0">
                <a:latin typeface="+mn-lt"/>
                <a:ea typeface="+mn-ea"/>
              </a:rPr>
              <a:t> Medicine 2013;10:</a:t>
            </a:r>
            <a:r>
              <a:rPr lang="nl-NL" sz="2000" dirty="0">
                <a:latin typeface="+mn-lt"/>
              </a:rPr>
              <a:t>e1001496</a:t>
            </a:r>
            <a:endParaRPr lang="en-US" sz="2000" dirty="0">
              <a:latin typeface="+mn-lt"/>
              <a:ea typeface="+mn-ea"/>
            </a:endParaRP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For sub-Sahara Africa see</a:t>
            </a:r>
            <a:r>
              <a:rPr lang="en-US" sz="2000" dirty="0">
                <a:latin typeface="+mn-lt"/>
                <a:ea typeface="+mn-ea"/>
              </a:rPr>
              <a:t>: Sharma et al. Nature 2015;528:S77-85 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34106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46838"/>
            <a:ext cx="720725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A329C87-AE6F-7945-9A58-63524BAAE814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5" name="Picture 2" descr="RÃ©sultat de recherche d'images pour &quot;uu logo&quot;">
            <a:extLst>
              <a:ext uri="{FF2B5EF4-FFF2-40B4-BE49-F238E27FC236}">
                <a16:creationId xmlns:a16="http://schemas.microsoft.com/office/drawing/2014/main" id="{09B7D595-74BD-40AA-87F8-361590965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932950"/>
            <a:ext cx="2049307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84A52C-2A3B-48CA-90EB-A8710D153B38}"/>
              </a:ext>
            </a:extLst>
          </p:cNvPr>
          <p:cNvSpPr txBox="1"/>
          <p:nvPr/>
        </p:nvSpPr>
        <p:spPr>
          <a:xfrm>
            <a:off x="539552" y="663654"/>
            <a:ext cx="8208912" cy="4924425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+mn-lt"/>
              </a:rPr>
              <a:t>Using a Social Network Strategy to Distribute HIV Self-Test Kits to African American and Latino MSM</a:t>
            </a:r>
            <a:endParaRPr lang="en-US" sz="2500" b="1" dirty="0">
              <a:latin typeface="+mn-lt"/>
              <a:ea typeface="+mn-ea"/>
            </a:endParaRPr>
          </a:p>
          <a:p>
            <a:endParaRPr lang="en-US" sz="2200" dirty="0">
              <a:latin typeface="+mn-lt"/>
            </a:endParaRPr>
          </a:p>
          <a:p>
            <a:r>
              <a:rPr lang="fr-FR" sz="2200" dirty="0">
                <a:latin typeface="+mn-lt"/>
              </a:rPr>
              <a:t>30 </a:t>
            </a:r>
            <a:r>
              <a:rPr lang="fr-FR" sz="2200" dirty="0" err="1">
                <a:latin typeface="+mn-lt"/>
              </a:rPr>
              <a:t>trained</a:t>
            </a:r>
            <a:r>
              <a:rPr lang="fr-FR" sz="2200" dirty="0">
                <a:latin typeface="+mn-lt"/>
              </a:rPr>
              <a:t> </a:t>
            </a:r>
            <a:r>
              <a:rPr lang="fr-FR" sz="2200" dirty="0" err="1">
                <a:latin typeface="+mn-lt"/>
              </a:rPr>
              <a:t>peer</a:t>
            </a:r>
            <a:r>
              <a:rPr lang="fr-FR" sz="2200" dirty="0">
                <a:latin typeface="+mn-lt"/>
              </a:rPr>
              <a:t> </a:t>
            </a:r>
            <a:r>
              <a:rPr lang="fr-FR" sz="2200" dirty="0" err="1">
                <a:latin typeface="+mn-lt"/>
              </a:rPr>
              <a:t>recruiters</a:t>
            </a:r>
            <a:r>
              <a:rPr lang="fr-FR" sz="2200" dirty="0">
                <a:latin typeface="+mn-lt"/>
              </a:rPr>
              <a:t>; </a:t>
            </a:r>
            <a:r>
              <a:rPr lang="fr-FR" sz="2200" dirty="0" err="1">
                <a:latin typeface="+mn-lt"/>
              </a:rPr>
              <a:t>asked</a:t>
            </a:r>
            <a:r>
              <a:rPr lang="fr-FR" sz="2200" dirty="0">
                <a:latin typeface="+mn-lt"/>
              </a:rPr>
              <a:t> to </a:t>
            </a:r>
            <a:r>
              <a:rPr lang="fr-FR" sz="2200" dirty="0" err="1">
                <a:latin typeface="+mn-lt"/>
              </a:rPr>
              <a:t>distribute</a:t>
            </a:r>
            <a:r>
              <a:rPr lang="fr-FR" sz="2200" dirty="0">
                <a:latin typeface="+mn-lt"/>
              </a:rPr>
              <a:t> 5 HIV self-tests</a:t>
            </a:r>
          </a:p>
          <a:p>
            <a:endParaRPr lang="fr-FR" sz="2200" dirty="0">
              <a:latin typeface="+mn-lt"/>
            </a:endParaRPr>
          </a:p>
          <a:p>
            <a:r>
              <a:rPr lang="fr-FR" sz="2200" dirty="0">
                <a:latin typeface="+mn-lt"/>
              </a:rPr>
              <a:t>143 kits </a:t>
            </a:r>
            <a:r>
              <a:rPr lang="fr-FR" sz="2200" dirty="0" err="1">
                <a:latin typeface="+mn-lt"/>
              </a:rPr>
              <a:t>were</a:t>
            </a:r>
            <a:r>
              <a:rPr lang="fr-FR" sz="2200" dirty="0">
                <a:latin typeface="+mn-lt"/>
              </a:rPr>
              <a:t> </a:t>
            </a:r>
            <a:r>
              <a:rPr lang="fr-FR" sz="2200" dirty="0" err="1">
                <a:latin typeface="+mn-lt"/>
              </a:rPr>
              <a:t>distributed</a:t>
            </a:r>
            <a:r>
              <a:rPr lang="fr-FR" sz="2200" dirty="0">
                <a:latin typeface="+mn-lt"/>
              </a:rPr>
              <a:t>; 110 MSM </a:t>
            </a:r>
            <a:r>
              <a:rPr lang="fr-FR" sz="2200" dirty="0" err="1">
                <a:latin typeface="+mn-lt"/>
              </a:rPr>
              <a:t>completed</a:t>
            </a:r>
            <a:r>
              <a:rPr lang="fr-FR" sz="2200" dirty="0">
                <a:latin typeface="+mn-lt"/>
              </a:rPr>
              <a:t> online </a:t>
            </a:r>
            <a:r>
              <a:rPr lang="fr-FR" sz="2200" dirty="0" err="1">
                <a:latin typeface="+mn-lt"/>
              </a:rPr>
              <a:t>survey</a:t>
            </a:r>
            <a:endParaRPr lang="fr-FR" sz="2200" dirty="0">
              <a:latin typeface="+mn-lt"/>
            </a:endParaRPr>
          </a:p>
          <a:p>
            <a:endParaRPr lang="fr-FR" sz="2200" dirty="0">
              <a:latin typeface="+mn-lt"/>
            </a:endParaRPr>
          </a:p>
          <a:p>
            <a:r>
              <a:rPr lang="fr-FR" sz="2200" dirty="0" err="1">
                <a:latin typeface="+mn-lt"/>
              </a:rPr>
              <a:t>Compared</a:t>
            </a:r>
            <a:r>
              <a:rPr lang="fr-FR" sz="2200" dirty="0">
                <a:latin typeface="+mn-lt"/>
              </a:rPr>
              <a:t> to Alameda County-</a:t>
            </a:r>
            <a:r>
              <a:rPr lang="fr-FR" sz="2200" dirty="0" err="1">
                <a:latin typeface="+mn-lt"/>
              </a:rPr>
              <a:t>sponsored</a:t>
            </a:r>
            <a:r>
              <a:rPr lang="fr-FR" sz="2200" dirty="0">
                <a:latin typeface="+mn-lt"/>
              </a:rPr>
              <a:t> HIV </a:t>
            </a:r>
            <a:r>
              <a:rPr lang="fr-FR" sz="2200" dirty="0" err="1">
                <a:latin typeface="+mn-lt"/>
              </a:rPr>
              <a:t>testing</a:t>
            </a:r>
            <a:r>
              <a:rPr lang="fr-FR" sz="2200" dirty="0">
                <a:latin typeface="+mn-lt"/>
              </a:rPr>
              <a:t> program, MSM </a:t>
            </a:r>
            <a:r>
              <a:rPr lang="fr-FR" sz="2200" dirty="0" err="1">
                <a:latin typeface="+mn-lt"/>
              </a:rPr>
              <a:t>reached</a:t>
            </a:r>
            <a:r>
              <a:rPr lang="fr-FR" sz="2200" dirty="0">
                <a:latin typeface="+mn-lt"/>
              </a:rPr>
              <a:t> by social network distribution </a:t>
            </a:r>
            <a:r>
              <a:rPr lang="fr-FR" sz="2200" dirty="0" err="1">
                <a:latin typeface="+mn-lt"/>
              </a:rPr>
              <a:t>were</a:t>
            </a:r>
            <a:r>
              <a:rPr lang="fr-FR" sz="2200" dirty="0">
                <a:latin typeface="+mn-lt"/>
              </a:rPr>
              <a:t> more </a:t>
            </a:r>
            <a:r>
              <a:rPr lang="fr-FR" sz="2200" dirty="0" err="1">
                <a:latin typeface="+mn-lt"/>
              </a:rPr>
              <a:t>likely</a:t>
            </a:r>
            <a:r>
              <a:rPr lang="fr-FR" sz="2200" dirty="0">
                <a:latin typeface="+mn-lt"/>
              </a:rPr>
              <a:t> to have </a:t>
            </a:r>
            <a:r>
              <a:rPr lang="fr-FR" sz="2200" dirty="0" err="1">
                <a:latin typeface="+mn-lt"/>
              </a:rPr>
              <a:t>never</a:t>
            </a:r>
            <a:r>
              <a:rPr lang="fr-FR" sz="2200" dirty="0">
                <a:latin typeface="+mn-lt"/>
              </a:rPr>
              <a:t> </a:t>
            </a:r>
            <a:r>
              <a:rPr lang="fr-FR" sz="2200" dirty="0" err="1">
                <a:latin typeface="+mn-lt"/>
              </a:rPr>
              <a:t>tested</a:t>
            </a:r>
            <a:r>
              <a:rPr lang="fr-FR" sz="2200" dirty="0">
                <a:latin typeface="+mn-lt"/>
              </a:rPr>
              <a:t> </a:t>
            </a:r>
            <a:r>
              <a:rPr lang="fr-FR" sz="2200" dirty="0" err="1">
                <a:latin typeface="+mn-lt"/>
              </a:rPr>
              <a:t>before</a:t>
            </a:r>
            <a:r>
              <a:rPr lang="fr-FR" sz="2200" dirty="0">
                <a:latin typeface="+mn-lt"/>
              </a:rPr>
              <a:t> and to test HIV-positive</a:t>
            </a:r>
          </a:p>
          <a:p>
            <a:endParaRPr lang="fr-FR" sz="2200" dirty="0">
              <a:latin typeface="+mn-lt"/>
            </a:endParaRPr>
          </a:p>
          <a:p>
            <a:r>
              <a:rPr lang="en-US" sz="2200" dirty="0">
                <a:latin typeface="+mn-lt"/>
              </a:rPr>
              <a:t>Lightfoot et al. </a:t>
            </a:r>
          </a:p>
          <a:p>
            <a:r>
              <a:rPr lang="en-US" sz="2200" dirty="0">
                <a:latin typeface="+mn-lt"/>
              </a:rPr>
              <a:t>J </a:t>
            </a:r>
            <a:r>
              <a:rPr lang="en-US" sz="2200" dirty="0" err="1">
                <a:latin typeface="+mn-lt"/>
              </a:rPr>
              <a:t>Acquir</a:t>
            </a:r>
            <a:r>
              <a:rPr lang="en-US" sz="2200" dirty="0">
                <a:latin typeface="+mn-lt"/>
              </a:rPr>
              <a:t> </a:t>
            </a:r>
            <a:r>
              <a:rPr lang="fr-FR" sz="2200" dirty="0">
                <a:latin typeface="+mn-lt"/>
              </a:rPr>
              <a:t>Immune </a:t>
            </a:r>
            <a:r>
              <a:rPr lang="fr-FR" sz="2200" dirty="0" err="1">
                <a:latin typeface="+mn-lt"/>
              </a:rPr>
              <a:t>Defic</a:t>
            </a:r>
            <a:r>
              <a:rPr lang="fr-FR" sz="2200" dirty="0">
                <a:latin typeface="+mn-lt"/>
              </a:rPr>
              <a:t> </a:t>
            </a:r>
            <a:r>
              <a:rPr lang="fr-FR" sz="2200" dirty="0" err="1">
                <a:latin typeface="+mn-lt"/>
              </a:rPr>
              <a:t>Syndr</a:t>
            </a:r>
            <a:r>
              <a:rPr lang="fr-FR" sz="2200" dirty="0">
                <a:latin typeface="+mn-lt"/>
              </a:rPr>
              <a:t>. </a:t>
            </a:r>
          </a:p>
          <a:p>
            <a:r>
              <a:rPr lang="fr-FR" sz="2200" dirty="0">
                <a:latin typeface="+mn-lt"/>
              </a:rPr>
              <a:t>2018; </a:t>
            </a:r>
            <a:r>
              <a:rPr lang="fr-FR" sz="2200" dirty="0" err="1">
                <a:latin typeface="+mn-lt"/>
              </a:rPr>
              <a:t>epub</a:t>
            </a:r>
            <a:r>
              <a:rPr lang="fr-FR" sz="2200" dirty="0">
                <a:latin typeface="+mn-lt"/>
              </a:rPr>
              <a:t> </a:t>
            </a:r>
            <a:r>
              <a:rPr lang="fr-FR" sz="2200" dirty="0" err="1">
                <a:latin typeface="+mn-lt"/>
              </a:rPr>
              <a:t>ahead</a:t>
            </a:r>
            <a:r>
              <a:rPr lang="fr-FR" sz="2200" dirty="0">
                <a:latin typeface="+mn-lt"/>
              </a:rPr>
              <a:t> of </a:t>
            </a:r>
            <a:r>
              <a:rPr lang="fr-FR" sz="2200" dirty="0" err="1">
                <a:latin typeface="+mn-lt"/>
              </a:rPr>
              <a:t>print</a:t>
            </a:r>
            <a:endParaRPr lang="fr-FR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9568231"/>
      </p:ext>
    </p:extLst>
  </p:cSld>
  <p:clrMapOvr>
    <a:masterClrMapping/>
  </p:clrMapOvr>
</p:sld>
</file>

<file path=ppt/theme/theme1.xml><?xml version="1.0" encoding="utf-8"?>
<a:theme xmlns:a="http://schemas.openxmlformats.org/drawingml/2006/main" name="ASB Presentation Template v2">
  <a:themeElements>
    <a:clrScheme name="AGSM">
      <a:dk1>
        <a:srgbClr val="404040"/>
      </a:dk1>
      <a:lt1>
        <a:sysClr val="window" lastClr="FFFFFF"/>
      </a:lt1>
      <a:dk2>
        <a:srgbClr val="063E8D"/>
      </a:dk2>
      <a:lt2>
        <a:srgbClr val="CCCCCC"/>
      </a:lt2>
      <a:accent1>
        <a:srgbClr val="063E8D"/>
      </a:accent1>
      <a:accent2>
        <a:srgbClr val="FFD700"/>
      </a:accent2>
      <a:accent3>
        <a:srgbClr val="0067A8"/>
      </a:accent3>
      <a:accent4>
        <a:srgbClr val="00568E"/>
      </a:accent4>
      <a:accent5>
        <a:srgbClr val="004372"/>
      </a:accent5>
      <a:accent6>
        <a:srgbClr val="002E52"/>
      </a:accent6>
      <a:hlink>
        <a:srgbClr val="33CCFF"/>
      </a:hlink>
      <a:folHlink>
        <a:srgbClr val="063E8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342900" marR="0" indent="-34290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115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Sommet bold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1" id="{CECED6B6-01E3-AF4C-9FB0-716A457DCAD8}" vid="{E23210A9-B5CC-594D-AEAD-3AB1506EAE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Resource Document" ma:contentTypeID="0x01010008768CDC8BD8F24E88688A23E1BBFFD40083F9DB452809BE4E9E961773873B9725" ma:contentTypeVersion="12" ma:contentTypeDescription="" ma:contentTypeScope="" ma:versionID="ccf7c8939642961021bbb5e2375da5c4">
  <xsd:schema xmlns:xsd="http://www.w3.org/2001/XMLSchema" xmlns:xs="http://www.w3.org/2001/XMLSchema" xmlns:p="http://schemas.microsoft.com/office/2006/metadata/properties" xmlns:ns2="e2a6d7fd-cfb8-4aa2-8f9d-00d20bdc3a83" xmlns:ns4="78237fa5-fae7-4a08-ad29-c8feb430a382" targetNamespace="http://schemas.microsoft.com/office/2006/metadata/properties" ma:root="true" ma:fieldsID="7ba22b555d239708a9679c6b61f18d10" ns2:_="" ns4:_="">
    <xsd:import namespace="e2a6d7fd-cfb8-4aa2-8f9d-00d20bdc3a83"/>
    <xsd:import namespace="78237fa5-fae7-4a08-ad29-c8feb430a382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4:UnswBus_ResourceType"/>
                <xsd:element ref="ns4:UnswBus_Description" minOccurs="0"/>
                <xsd:element ref="ns2:l106d6d0667840b48999320499b4dd29" minOccurs="0"/>
                <xsd:element ref="ns2:cfdce602ab9848b4bf80c62eae0cddb3" minOccurs="0"/>
                <xsd:element ref="ns2:i7e4caf4883549738b3fce866cf588f7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a6d7fd-cfb8-4aa2-8f9d-00d20bdc3a83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2cec8c26-97b4-48cb-a8fc-0ef68138d153}" ma:internalName="TaxCatchAll" ma:showField="CatchAllData" ma:web="e2a6d7fd-cfb8-4aa2-8f9d-00d20bdc3a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2cec8c26-97b4-48cb-a8fc-0ef68138d153}" ma:internalName="TaxCatchAllLabel" ma:readOnly="true" ma:showField="CatchAllDataLabel" ma:web="e2a6d7fd-cfb8-4aa2-8f9d-00d20bdc3a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106d6d0667840b48999320499b4dd29" ma:index="15" nillable="true" ma:taxonomy="true" ma:internalName="l106d6d0667840b48999320499b4dd29" ma:taxonomyFieldName="UnswBus_EnterpriseKeywords" ma:displayName="Enterprise Keywords" ma:default="" ma:fieldId="{5106d6d0-6678-40b4-8999-320499b4dd29}" ma:taxonomyMulti="true" ma:sspId="2b026aac-6b52-4d7e-a64d-f3ee90946f56" ma:termSetId="6b154277-0339-4047-8b7c-9c64337183f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dce602ab9848b4bf80c62eae0cddb3" ma:index="16" nillable="true" ma:taxonomy="true" ma:internalName="cfdce602ab9848b4bf80c62eae0cddb3" ma:taxonomyFieldName="UnswBus_SchoolUnit" ma:displayName="School or Unit" ma:default="" ma:fieldId="{cfdce602-ab98-48b4-bf80-c62eae0cddb3}" ma:sspId="2b026aac-6b52-4d7e-a64d-f3ee90946f56" ma:termSetId="99342006-19d9-4d76-ae6d-6a49808a1b3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7e4caf4883549738b3fce866cf588f7" ma:index="17" ma:taxonomy="true" ma:internalName="i7e4caf4883549738b3fce866cf588f7" ma:taxonomyFieldName="UnswBus_ResourceCategory" ma:displayName="Resource Category" ma:default="" ma:fieldId="{27e4caf4-8835-4973-8b3f-ce866cf588f7}" ma:taxonomyMulti="true" ma:sspId="2b026aac-6b52-4d7e-a64d-f3ee90946f56" ma:termSetId="59e748ed-3424-4b0f-8a51-22a7215e598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237fa5-fae7-4a08-ad29-c8feb430a382" elementFormDefault="qualified">
    <xsd:import namespace="http://schemas.microsoft.com/office/2006/documentManagement/types"/>
    <xsd:import namespace="http://schemas.microsoft.com/office/infopath/2007/PartnerControls"/>
    <xsd:element name="UnswBus_ResourceType" ma:index="11" ma:displayName="Resource Type" ma:default="Brochure" ma:format="Dropdown" ma:internalName="UnswBus_ResourceType" ma:readOnly="false">
      <xsd:simpleType>
        <xsd:restriction base="dms:Choice">
          <xsd:enumeration value="Brochure"/>
          <xsd:enumeration value="Form"/>
          <xsd:enumeration value="Guidelines"/>
          <xsd:enumeration value="Manuals"/>
          <xsd:enumeration value="Minutes"/>
          <xsd:enumeration value="Newsletter"/>
          <xsd:enumeration value="Policy"/>
          <xsd:enumeration value="Procedure"/>
          <xsd:enumeration value="Protocol"/>
          <xsd:enumeration value="Reference"/>
          <xsd:enumeration value="Report"/>
          <xsd:enumeration value="Template"/>
        </xsd:restriction>
      </xsd:simpleType>
    </xsd:element>
    <xsd:element name="UnswBus_Description" ma:index="13" nillable="true" ma:displayName="Description" ma:internalName="UnswBus_Description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7A88D3-C8FA-43F4-B901-104849B358DC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2E48C029-ECC1-452C-8742-C4F7F6B2C8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a6d7fd-cfb8-4aa2-8f9d-00d20bdc3a83"/>
    <ds:schemaRef ds:uri="78237fa5-fae7-4a08-ad29-c8feb430a3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AF81F6-8F2A-47D5-9E54-F37BF3E413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UNSW_PowerPoint_4x3</Template>
  <TotalTime>0</TotalTime>
  <Words>1183</Words>
  <Application>Microsoft Office PowerPoint</Application>
  <PresentationFormat>On-screen Show (4:3)</PresentationFormat>
  <Paragraphs>244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ＭＳ Ｐゴシック</vt:lpstr>
      <vt:lpstr>Arial</vt:lpstr>
      <vt:lpstr>Calibri</vt:lpstr>
      <vt:lpstr>Lucida Grande</vt:lpstr>
      <vt:lpstr>Microsoft Sans Serif</vt:lpstr>
      <vt:lpstr>Sommet</vt:lpstr>
      <vt:lpstr>Sommet bold</vt:lpstr>
      <vt:lpstr>Wingdings</vt:lpstr>
      <vt:lpstr>ヒラギノ角ゴ Pro W3</vt:lpstr>
      <vt:lpstr>ASB Presentation Template v2</vt:lpstr>
      <vt:lpstr>PowerPoint Presentation</vt:lpstr>
      <vt:lpstr>PowerPoint Presentation</vt:lpstr>
      <vt:lpstr>Promoting HIV/STI testing</vt:lpstr>
      <vt:lpstr>Terminology</vt:lpstr>
      <vt:lpstr>Synopsis of recent evidence</vt:lpstr>
      <vt:lpstr>Diversity of topics</vt:lpstr>
      <vt:lpstr>PowerPoint Presentation</vt:lpstr>
      <vt:lpstr>PowerPoint Presentation</vt:lpstr>
      <vt:lpstr>PowerPoint Presentation</vt:lpstr>
      <vt:lpstr>PowerPoint Presentation</vt:lpstr>
      <vt:lpstr>HPTN 071 (PopART) trial</vt:lpstr>
      <vt:lpstr>Home-based testing and HIV stigma</vt:lpstr>
      <vt:lpstr>Linkage to care after home-based testing</vt:lpstr>
      <vt:lpstr>Enhancing linkage after home-based testing</vt:lpstr>
      <vt:lpstr>PowerPoint Presentation</vt:lpstr>
      <vt:lpstr>Evidence reviews for WHO recommendation</vt:lpstr>
      <vt:lpstr>Keeping track of emerging evidence</vt:lpstr>
      <vt:lpstr>HIV self-testing in sub-Sahara Africa</vt:lpstr>
      <vt:lpstr>Distribution of HIV self-tests</vt:lpstr>
      <vt:lpstr>PowerPoint Presentation</vt:lpstr>
      <vt:lpstr>Online platforms for Chlamydia testing</vt:lpstr>
      <vt:lpstr>HPV self-sampling in key populations</vt:lpstr>
      <vt:lpstr>PowerPoint Presentation</vt:lpstr>
      <vt:lpstr>Some concluding remarks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Wit, J.B.F. de (John)</dc:creator>
  <cp:lastModifiedBy>Wit, J.B.F. de (John)</cp:lastModifiedBy>
  <cp:revision>323</cp:revision>
  <dcterms:created xsi:type="dcterms:W3CDTF">2018-05-29T19:20:26Z</dcterms:created>
  <dcterms:modified xsi:type="dcterms:W3CDTF">2018-07-21T10:40:04Z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15500.0000000000</vt:lpwstr>
  </property>
  <property fmtid="{D5CDD505-2E9C-101B-9397-08002B2CF9AE}" pid="3" name="OHS Newsletter?">
    <vt:lpwstr>0</vt:lpwstr>
  </property>
  <property fmtid="{D5CDD505-2E9C-101B-9397-08002B2CF9AE}" pid="4" name="Category">
    <vt:lpwstr>AGSM</vt:lpwstr>
  </property>
  <property fmtid="{D5CDD505-2E9C-101B-9397-08002B2CF9AE}" pid="5" name="ContentType">
    <vt:lpwstr>Document</vt:lpwstr>
  </property>
  <property fmtid="{D5CDD505-2E9C-101B-9397-08002B2CF9AE}" pid="6" name="Date">
    <vt:lpwstr/>
  </property>
  <property fmtid="{D5CDD505-2E9C-101B-9397-08002B2CF9AE}" pid="7" name="PublishingExpirationDate">
    <vt:lpwstr/>
  </property>
  <property fmtid="{D5CDD505-2E9C-101B-9397-08002B2CF9AE}" pid="8" name="PublishingStartDate">
    <vt:lpwstr/>
  </property>
  <property fmtid="{D5CDD505-2E9C-101B-9397-08002B2CF9AE}" pid="9" name="ASBDocumentType">
    <vt:lpwstr>16</vt:lpwstr>
  </property>
  <property fmtid="{D5CDD505-2E9C-101B-9397-08002B2CF9AE}" pid="10" name="ASBDepartment">
    <vt:lpwstr>8</vt:lpwstr>
  </property>
  <property fmtid="{D5CDD505-2E9C-101B-9397-08002B2CF9AE}" pid="11" name="ASBUpdatedDate">
    <vt:lpwstr>2015-08-04T00:00:00Z</vt:lpwstr>
  </property>
  <property fmtid="{D5CDD505-2E9C-101B-9397-08002B2CF9AE}" pid="12" name="ASBTopic">
    <vt:lpwstr>1</vt:lpwstr>
  </property>
  <property fmtid="{D5CDD505-2E9C-101B-9397-08002B2CF9AE}" pid="13" name="ASBProgram">
    <vt:lpwstr>5</vt:lpwstr>
  </property>
  <property fmtid="{D5CDD505-2E9C-101B-9397-08002B2CF9AE}" pid="14" name="Format">
    <vt:lpwstr>PowerPoint</vt:lpwstr>
  </property>
  <property fmtid="{D5CDD505-2E9C-101B-9397-08002B2CF9AE}" pid="15" name="UnswBus_ResourceCategory">
    <vt:lpwstr>78;#AGSM|e641e8a1-99e5-404f-bd7c-35803f4d985d</vt:lpwstr>
  </property>
  <property fmtid="{D5CDD505-2E9C-101B-9397-08002B2CF9AE}" pid="16" name="UnswBus_ResourceType">
    <vt:lpwstr>Template</vt:lpwstr>
  </property>
  <property fmtid="{D5CDD505-2E9C-101B-9397-08002B2CF9AE}" pid="17" name="ContentTypeId">
    <vt:lpwstr>0x01010008768CDC8BD8F24E88688A23E1BBFFD40083F9DB452809BE4E9E961773873B9725</vt:lpwstr>
  </property>
  <property fmtid="{D5CDD505-2E9C-101B-9397-08002B2CF9AE}" pid="18" name="i7e4caf4883549738b3fce866cf588f7">
    <vt:lpwstr>AGSM|e641e8a1-99e5-404f-bd7c-35803f4d985d</vt:lpwstr>
  </property>
  <property fmtid="{D5CDD505-2E9C-101B-9397-08002B2CF9AE}" pid="19" name="TaxCatchAll">
    <vt:lpwstr>78;#AGSM|e641e8a1-99e5-404f-bd7c-35803f4d985d</vt:lpwstr>
  </property>
  <property fmtid="{D5CDD505-2E9C-101B-9397-08002B2CF9AE}" pid="20" name="l106d6d0667840b48999320499b4dd29">
    <vt:lpwstr/>
  </property>
  <property fmtid="{D5CDD505-2E9C-101B-9397-08002B2CF9AE}" pid="21" name="UnswBus_EnterpriseKeywords">
    <vt:lpwstr/>
  </property>
  <property fmtid="{D5CDD505-2E9C-101B-9397-08002B2CF9AE}" pid="22" name="cfdce602ab9848b4bf80c62eae0cddb3">
    <vt:lpwstr/>
  </property>
  <property fmtid="{D5CDD505-2E9C-101B-9397-08002B2CF9AE}" pid="23" name="UnswBus_SchoolUnit">
    <vt:lpwstr/>
  </property>
  <property fmtid="{D5CDD505-2E9C-101B-9397-08002B2CF9AE}" pid="24" name="UnswBus_Description">
    <vt:lpwstr>Branded templates produced by the UNSW Business School Marketing team</vt:lpwstr>
  </property>
</Properties>
</file>